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7" r:id="rId1"/>
  </p:sldMasterIdLst>
  <p:notesMasterIdLst>
    <p:notesMasterId r:id="rId7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Ubuntu" panose="020B0504030602030204" pitchFamily="34" charset="0"/>
      <p:regular r:id="rId77"/>
      <p:bold r:id="rId78"/>
      <p:italic r:id="rId79"/>
      <p:boldItalic r:id="rId8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4" roundtripDataSignature="AMtx7mjlnUHo4+V7nmkB/Ytn72Ae5jqN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68D4A4-C0AE-4B6B-8568-F54FFDED02CF}">
  <a:tblStyle styleId="{1A68D4A4-C0AE-4B6B-8568-F54FFDED02C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5" name="Google Shape;59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8" name="Google Shape;65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0" name="Google Shape;70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4" name="Google Shape;71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4" name="Google Shape;76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4" name="Google Shape;77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4" name="Google Shape;80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2" name="Google Shape;84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2" name="Google Shape;85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2" name="Google Shape;87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7" name="Google Shape;88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2" name="Google Shape;90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2" name="Google Shape;912;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1" name="Google Shape;94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4" name="Google Shape;95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4" name="Google Shape;964;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4" name="Google Shape;974;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4" name="Google Shape;984;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9" name="Google Shape;999;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4" name="Google Shape;103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3" name="Google Shape;1063;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4" name="Google Shape;1084;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7" name="Google Shape;1097;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7" name="Google Shape;110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7" name="Google Shape;1117;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7" name="Google Shape;1127;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248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29665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41392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421174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318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877235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62469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617060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249779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46528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1837177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s-ES" smtClean="0"/>
              <a:t>‹Nº›</a:t>
            </a:fld>
            <a:endParaRPr lang="es-E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26762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Stx3MNV3AHE&amp;list=PLCTD_CpMeEKTT-qEHGqZH3fkBgXH4GOTF&amp;index=2"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JQEYWxB2gbM&amp;list=PLCTD_CpMeEKTT-qEHGqZH3fkBgXH4GOTF&amp;index=7"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www.youtube.com/watch?v=zZjNNxaLXdw&amp;list=PLCTD_CpMeEKTT-qEHGqZH3fkBgXH4GOTF&amp;index=8"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5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1" name="Google Shape;91;p2"/>
          <p:cNvSpPr txBox="1"/>
          <p:nvPr/>
        </p:nvSpPr>
        <p:spPr>
          <a:xfrm>
            <a:off x="3359453" y="345587"/>
            <a:ext cx="4967129"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b="1" dirty="0">
                <a:solidFill>
                  <a:schemeClr val="accent2"/>
                </a:solidFill>
                <a:latin typeface="Ubuntu"/>
                <a:ea typeface="Ubuntu"/>
                <a:cs typeface="Ubuntu"/>
                <a:sym typeface="Ubuntu"/>
              </a:rPr>
              <a:t>     FUNDAMENTOS DE PROGRAMCIÓN ORIENTO A OBJETOS</a:t>
            </a:r>
            <a:endParaRPr dirty="0">
              <a:solidFill>
                <a:schemeClr val="accent2"/>
              </a:solidFill>
            </a:endParaRPr>
          </a:p>
        </p:txBody>
      </p:sp>
      <p:sp>
        <p:nvSpPr>
          <p:cNvPr id="92" name="Google Shape;92;p2"/>
          <p:cNvSpPr txBox="1"/>
          <p:nvPr/>
        </p:nvSpPr>
        <p:spPr>
          <a:xfrm>
            <a:off x="2361631" y="3179862"/>
            <a:ext cx="8216343"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dirty="0">
                <a:solidFill>
                  <a:srgbClr val="1F3864"/>
                </a:solidFill>
                <a:latin typeface="Ubuntu"/>
                <a:ea typeface="Ubuntu"/>
                <a:cs typeface="Ubuntu"/>
                <a:sym typeface="Ubuntu"/>
              </a:rPr>
              <a:t>  </a:t>
            </a:r>
            <a:r>
              <a:rPr lang="es-ES" sz="2800" b="1" dirty="0">
                <a:solidFill>
                  <a:srgbClr val="1F3864"/>
                </a:solidFill>
                <a:latin typeface="Ubuntu"/>
                <a:ea typeface="Ubuntu"/>
                <a:cs typeface="Ubuntu"/>
                <a:sym typeface="Ubuntu"/>
              </a:rPr>
              <a:t>Presentación del formador</a:t>
            </a:r>
            <a:endParaRPr dirty="0"/>
          </a:p>
        </p:txBody>
      </p:sp>
      <p:grpSp>
        <p:nvGrpSpPr>
          <p:cNvPr id="93" name="Google Shape;93;p2"/>
          <p:cNvGrpSpPr/>
          <p:nvPr/>
        </p:nvGrpSpPr>
        <p:grpSpPr>
          <a:xfrm>
            <a:off x="1951539" y="3257175"/>
            <a:ext cx="390047" cy="369280"/>
            <a:chOff x="2078" y="1680"/>
            <a:chExt cx="1615" cy="1615"/>
          </a:xfrm>
        </p:grpSpPr>
        <p:sp>
          <p:nvSpPr>
            <p:cNvPr id="94" name="Google Shape;94;p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1"/>
          <p:cNvSpPr txBox="1"/>
          <p:nvPr/>
        </p:nvSpPr>
        <p:spPr>
          <a:xfrm>
            <a:off x="3123028" y="687180"/>
            <a:ext cx="719962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258" name="Google Shape;258;p11"/>
          <p:cNvSpPr txBox="1"/>
          <p:nvPr/>
        </p:nvSpPr>
        <p:spPr>
          <a:xfrm>
            <a:off x="1987410" y="1158334"/>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Instalación JDK - IDE</a:t>
            </a:r>
            <a:endParaRPr/>
          </a:p>
        </p:txBody>
      </p:sp>
      <p:grpSp>
        <p:nvGrpSpPr>
          <p:cNvPr id="259" name="Google Shape;259;p11"/>
          <p:cNvGrpSpPr/>
          <p:nvPr/>
        </p:nvGrpSpPr>
        <p:grpSpPr>
          <a:xfrm>
            <a:off x="1608088" y="1222583"/>
            <a:ext cx="390047" cy="369280"/>
            <a:chOff x="2078" y="1680"/>
            <a:chExt cx="1615" cy="1615"/>
          </a:xfrm>
        </p:grpSpPr>
        <p:sp>
          <p:nvSpPr>
            <p:cNvPr id="260" name="Google Shape;260;p11"/>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11"/>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11"/>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11"/>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11"/>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11"/>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6" name="Google Shape;266;p11"/>
          <p:cNvSpPr/>
          <p:nvPr/>
        </p:nvSpPr>
        <p:spPr>
          <a:xfrm>
            <a:off x="759399" y="2213114"/>
            <a:ext cx="10107383" cy="63610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Instalación JDK (Java Development Kit)</a:t>
            </a:r>
            <a:endParaRPr/>
          </a:p>
        </p:txBody>
      </p:sp>
      <p:sp>
        <p:nvSpPr>
          <p:cNvPr id="267" name="Google Shape;267;p11"/>
          <p:cNvSpPr/>
          <p:nvPr/>
        </p:nvSpPr>
        <p:spPr>
          <a:xfrm>
            <a:off x="759397" y="4800706"/>
            <a:ext cx="10107383" cy="636103"/>
          </a:xfrm>
          <a:prstGeom prst="roundRect">
            <a:avLst>
              <a:gd name="adj" fmla="val 16667"/>
            </a:avLst>
          </a:prstGeom>
          <a:gradFill>
            <a:gsLst>
              <a:gs pos="0">
                <a:srgbClr val="FFDC9B"/>
              </a:gs>
              <a:gs pos="50000">
                <a:srgbClr val="FFD68D"/>
              </a:gs>
              <a:gs pos="100000">
                <a:srgbClr val="FFD478"/>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https://www.youtube.com/watch?v=Stx3MNV3AHE&amp;list=PLCTD_CpMeEKTT-qEHGqZH3fkBgXH4GOTF&amp;index=2</a:t>
            </a:r>
            <a:endParaRPr sz="1400">
              <a:solidFill>
                <a:schemeClr val="dk1"/>
              </a:solidFill>
              <a:latin typeface="Calibri"/>
              <a:ea typeface="Calibri"/>
              <a:cs typeface="Calibri"/>
              <a:sym typeface="Calibri"/>
            </a:endParaRPr>
          </a:p>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268" name="Google Shape;268;p11"/>
          <p:cNvSpPr/>
          <p:nvPr/>
        </p:nvSpPr>
        <p:spPr>
          <a:xfrm>
            <a:off x="759398" y="3506910"/>
            <a:ext cx="10107383" cy="63610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Instalación IDE ( Netbeans, Eclipse, Intellij, IDEA )</a:t>
            </a:r>
            <a:endParaRPr/>
          </a:p>
        </p:txBody>
      </p:sp>
      <p:sp>
        <p:nvSpPr>
          <p:cNvPr id="269" name="Google Shape;269;p11"/>
          <p:cNvSpPr/>
          <p:nvPr/>
        </p:nvSpPr>
        <p:spPr>
          <a:xfrm>
            <a:off x="5486400" y="2849217"/>
            <a:ext cx="490330" cy="657693"/>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2"/>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275" name="Google Shape;275;p12"/>
          <p:cNvSpPr txBox="1"/>
          <p:nvPr/>
        </p:nvSpPr>
        <p:spPr>
          <a:xfrm>
            <a:off x="1987410" y="1158334"/>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Sintaxis – IDE Netbeans  (Primer programa) </a:t>
            </a:r>
            <a:endParaRPr/>
          </a:p>
        </p:txBody>
      </p:sp>
      <p:grpSp>
        <p:nvGrpSpPr>
          <p:cNvPr id="276" name="Google Shape;276;p12"/>
          <p:cNvGrpSpPr/>
          <p:nvPr/>
        </p:nvGrpSpPr>
        <p:grpSpPr>
          <a:xfrm>
            <a:off x="1608088" y="1222583"/>
            <a:ext cx="390047" cy="369280"/>
            <a:chOff x="2078" y="1680"/>
            <a:chExt cx="1615" cy="1615"/>
          </a:xfrm>
        </p:grpSpPr>
        <p:sp>
          <p:nvSpPr>
            <p:cNvPr id="277" name="Google Shape;277;p1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1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12"/>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83" name="Google Shape;283;p12"/>
          <p:cNvPicPr preferRelativeResize="0"/>
          <p:nvPr/>
        </p:nvPicPr>
        <p:blipFill rotWithShape="1">
          <a:blip r:embed="rId3">
            <a:alphaModFix/>
          </a:blip>
          <a:srcRect/>
          <a:stretch/>
        </p:blipFill>
        <p:spPr>
          <a:xfrm>
            <a:off x="1126020" y="1692808"/>
            <a:ext cx="8327470" cy="44780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3"/>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289" name="Google Shape;289;p13"/>
          <p:cNvSpPr txBox="1"/>
          <p:nvPr/>
        </p:nvSpPr>
        <p:spPr>
          <a:xfrm>
            <a:off x="1987410" y="1158334"/>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Sintaxis – IDE Netbeans  (Primer programa) </a:t>
            </a:r>
            <a:endParaRPr/>
          </a:p>
        </p:txBody>
      </p:sp>
      <p:grpSp>
        <p:nvGrpSpPr>
          <p:cNvPr id="290" name="Google Shape;290;p13"/>
          <p:cNvGrpSpPr/>
          <p:nvPr/>
        </p:nvGrpSpPr>
        <p:grpSpPr>
          <a:xfrm>
            <a:off x="1608088" y="1222583"/>
            <a:ext cx="390047" cy="369280"/>
            <a:chOff x="2078" y="1680"/>
            <a:chExt cx="1615" cy="1615"/>
          </a:xfrm>
        </p:grpSpPr>
        <p:sp>
          <p:nvSpPr>
            <p:cNvPr id="291" name="Google Shape;291;p1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13"/>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3"/>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97" name="Google Shape;297;p13"/>
          <p:cNvPicPr preferRelativeResize="0"/>
          <p:nvPr/>
        </p:nvPicPr>
        <p:blipFill rotWithShape="1">
          <a:blip r:embed="rId3">
            <a:alphaModFix/>
          </a:blip>
          <a:srcRect/>
          <a:stretch/>
        </p:blipFill>
        <p:spPr>
          <a:xfrm>
            <a:off x="748167" y="1788634"/>
            <a:ext cx="9296166" cy="42042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14"/>
          <p:cNvSpPr txBox="1"/>
          <p:nvPr/>
        </p:nvSpPr>
        <p:spPr>
          <a:xfrm>
            <a:off x="625972" y="2408900"/>
            <a:ext cx="85859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en Java</a:t>
            </a:r>
            <a:endParaRPr/>
          </a:p>
        </p:txBody>
      </p:sp>
      <p:grpSp>
        <p:nvGrpSpPr>
          <p:cNvPr id="304" name="Google Shape;304;p14"/>
          <p:cNvGrpSpPr/>
          <p:nvPr/>
        </p:nvGrpSpPr>
        <p:grpSpPr>
          <a:xfrm>
            <a:off x="161098" y="2455118"/>
            <a:ext cx="390047" cy="369280"/>
            <a:chOff x="2078" y="1680"/>
            <a:chExt cx="1615" cy="1615"/>
          </a:xfrm>
        </p:grpSpPr>
        <p:sp>
          <p:nvSpPr>
            <p:cNvPr id="305" name="Google Shape;305;p14"/>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4"/>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4"/>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4"/>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4"/>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4"/>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1" name="Google Shape;311;p14"/>
          <p:cNvSpPr txBox="1"/>
          <p:nvPr/>
        </p:nvSpPr>
        <p:spPr>
          <a:xfrm>
            <a:off x="1119274" y="3177288"/>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  </a:t>
            </a:r>
            <a:r>
              <a:rPr lang="es-ES" sz="1800" b="1">
                <a:solidFill>
                  <a:schemeClr val="dk1"/>
                </a:solidFill>
                <a:latin typeface="Ubuntu"/>
                <a:ea typeface="Ubuntu"/>
                <a:cs typeface="Ubuntu"/>
                <a:sym typeface="Ubuntu"/>
              </a:rPr>
              <a:t>Tipos de Datos</a:t>
            </a:r>
            <a:endParaRPr/>
          </a:p>
        </p:txBody>
      </p:sp>
      <p:grpSp>
        <p:nvGrpSpPr>
          <p:cNvPr id="312" name="Google Shape;312;p14"/>
          <p:cNvGrpSpPr/>
          <p:nvPr/>
        </p:nvGrpSpPr>
        <p:grpSpPr>
          <a:xfrm>
            <a:off x="843175" y="3190129"/>
            <a:ext cx="390047" cy="369280"/>
            <a:chOff x="2078" y="1680"/>
            <a:chExt cx="1615" cy="1615"/>
          </a:xfrm>
        </p:grpSpPr>
        <p:sp>
          <p:nvSpPr>
            <p:cNvPr id="313" name="Google Shape;313;p14"/>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14"/>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4"/>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4"/>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4"/>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4"/>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19" name="Google Shape;319;p14"/>
          <p:cNvSpPr txBox="1"/>
          <p:nvPr/>
        </p:nvSpPr>
        <p:spPr>
          <a:xfrm>
            <a:off x="1201991" y="3874151"/>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chemeClr val="dk1"/>
                </a:solidFill>
                <a:latin typeface="Ubuntu"/>
                <a:ea typeface="Ubuntu"/>
                <a:cs typeface="Ubuntu"/>
                <a:sym typeface="Ubuntu"/>
              </a:rPr>
              <a:t>Estructuras de Control</a:t>
            </a:r>
            <a:endParaRPr/>
          </a:p>
        </p:txBody>
      </p:sp>
      <p:grpSp>
        <p:nvGrpSpPr>
          <p:cNvPr id="320" name="Google Shape;320;p14"/>
          <p:cNvGrpSpPr/>
          <p:nvPr/>
        </p:nvGrpSpPr>
        <p:grpSpPr>
          <a:xfrm>
            <a:off x="834284" y="3853343"/>
            <a:ext cx="390047" cy="369280"/>
            <a:chOff x="2078" y="1680"/>
            <a:chExt cx="1615" cy="1615"/>
          </a:xfrm>
        </p:grpSpPr>
        <p:sp>
          <p:nvSpPr>
            <p:cNvPr id="321" name="Google Shape;321;p14"/>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4"/>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4"/>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4"/>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4"/>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4"/>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7" name="Google Shape;327;p14"/>
          <p:cNvSpPr txBox="1"/>
          <p:nvPr/>
        </p:nvSpPr>
        <p:spPr>
          <a:xfrm>
            <a:off x="1244498" y="4571014"/>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Estructura de Datos</a:t>
            </a:r>
            <a:endParaRPr sz="1800" b="1">
              <a:solidFill>
                <a:srgbClr val="C00000"/>
              </a:solidFill>
              <a:latin typeface="Ubuntu"/>
              <a:ea typeface="Ubuntu"/>
              <a:cs typeface="Ubuntu"/>
              <a:sym typeface="Ubuntu"/>
            </a:endParaRPr>
          </a:p>
        </p:txBody>
      </p:sp>
      <p:grpSp>
        <p:nvGrpSpPr>
          <p:cNvPr id="328" name="Google Shape;328;p14"/>
          <p:cNvGrpSpPr/>
          <p:nvPr/>
        </p:nvGrpSpPr>
        <p:grpSpPr>
          <a:xfrm>
            <a:off x="834406" y="4550206"/>
            <a:ext cx="390047" cy="369280"/>
            <a:chOff x="2078" y="1680"/>
            <a:chExt cx="1615" cy="1615"/>
          </a:xfrm>
        </p:grpSpPr>
        <p:sp>
          <p:nvSpPr>
            <p:cNvPr id="329" name="Google Shape;329;p14"/>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14"/>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14"/>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14"/>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14"/>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14"/>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35" name="Google Shape;335;p14"/>
          <p:cNvSpPr txBox="1"/>
          <p:nvPr/>
        </p:nvSpPr>
        <p:spPr>
          <a:xfrm>
            <a:off x="1284589" y="5306510"/>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Funciones</a:t>
            </a:r>
            <a:endParaRPr sz="1800" b="1">
              <a:solidFill>
                <a:srgbClr val="C00000"/>
              </a:solidFill>
              <a:latin typeface="Ubuntu"/>
              <a:ea typeface="Ubuntu"/>
              <a:cs typeface="Ubuntu"/>
              <a:sym typeface="Ubuntu"/>
            </a:endParaRPr>
          </a:p>
        </p:txBody>
      </p:sp>
      <p:grpSp>
        <p:nvGrpSpPr>
          <p:cNvPr id="336" name="Google Shape;336;p14"/>
          <p:cNvGrpSpPr/>
          <p:nvPr/>
        </p:nvGrpSpPr>
        <p:grpSpPr>
          <a:xfrm>
            <a:off x="856591" y="5306510"/>
            <a:ext cx="390047" cy="369280"/>
            <a:chOff x="2078" y="1680"/>
            <a:chExt cx="1615" cy="1615"/>
          </a:xfrm>
        </p:grpSpPr>
        <p:sp>
          <p:nvSpPr>
            <p:cNvPr id="337" name="Google Shape;337;p14"/>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14"/>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14"/>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4"/>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4"/>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4"/>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3" name="Google Shape;343;p14"/>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5"/>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349" name="Google Shape;349;p15"/>
          <p:cNvSpPr txBox="1"/>
          <p:nvPr/>
        </p:nvSpPr>
        <p:spPr>
          <a:xfrm>
            <a:off x="1987410" y="1158334"/>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Tipos de Datos en Java</a:t>
            </a:r>
            <a:endParaRPr/>
          </a:p>
        </p:txBody>
      </p:sp>
      <p:grpSp>
        <p:nvGrpSpPr>
          <p:cNvPr id="350" name="Google Shape;350;p15"/>
          <p:cNvGrpSpPr/>
          <p:nvPr/>
        </p:nvGrpSpPr>
        <p:grpSpPr>
          <a:xfrm>
            <a:off x="1608088" y="1222583"/>
            <a:ext cx="390047" cy="369280"/>
            <a:chOff x="2078" y="1680"/>
            <a:chExt cx="1615" cy="1615"/>
          </a:xfrm>
        </p:grpSpPr>
        <p:sp>
          <p:nvSpPr>
            <p:cNvPr id="351" name="Google Shape;351;p15"/>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15"/>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5"/>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15"/>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15"/>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15"/>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57" name="Google Shape;357;p15"/>
          <p:cNvPicPr preferRelativeResize="0"/>
          <p:nvPr/>
        </p:nvPicPr>
        <p:blipFill rotWithShape="1">
          <a:blip r:embed="rId3">
            <a:alphaModFix/>
          </a:blip>
          <a:srcRect/>
          <a:stretch/>
        </p:blipFill>
        <p:spPr>
          <a:xfrm>
            <a:off x="807967" y="1711984"/>
            <a:ext cx="7878801" cy="45840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6"/>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363" name="Google Shape;363;p16"/>
          <p:cNvSpPr txBox="1"/>
          <p:nvPr/>
        </p:nvSpPr>
        <p:spPr>
          <a:xfrm>
            <a:off x="1987410" y="1158334"/>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Tipos de Datos en Java</a:t>
            </a:r>
            <a:endParaRPr/>
          </a:p>
        </p:txBody>
      </p:sp>
      <p:grpSp>
        <p:nvGrpSpPr>
          <p:cNvPr id="364" name="Google Shape;364;p16"/>
          <p:cNvGrpSpPr/>
          <p:nvPr/>
        </p:nvGrpSpPr>
        <p:grpSpPr>
          <a:xfrm>
            <a:off x="1608088" y="1222583"/>
            <a:ext cx="390047" cy="369280"/>
            <a:chOff x="2078" y="1680"/>
            <a:chExt cx="1615" cy="1615"/>
          </a:xfrm>
        </p:grpSpPr>
        <p:sp>
          <p:nvSpPr>
            <p:cNvPr id="365" name="Google Shape;365;p16"/>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16"/>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16"/>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6"/>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6"/>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6"/>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371" name="Google Shape;371;p16"/>
          <p:cNvPicPr preferRelativeResize="0"/>
          <p:nvPr/>
        </p:nvPicPr>
        <p:blipFill rotWithShape="1">
          <a:blip r:embed="rId3">
            <a:alphaModFix/>
          </a:blip>
          <a:srcRect/>
          <a:stretch/>
        </p:blipFill>
        <p:spPr>
          <a:xfrm>
            <a:off x="2310697" y="1629488"/>
            <a:ext cx="5794212" cy="45901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17"/>
          <p:cNvSpPr txBox="1"/>
          <p:nvPr/>
        </p:nvSpPr>
        <p:spPr>
          <a:xfrm>
            <a:off x="9042065" y="-12309"/>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378" name="Google Shape;378;p17" descr="Imagen que contiene dibujo, luz&#10;&#10;Descripción generada automáticamente"/>
          <p:cNvPicPr preferRelativeResize="0"/>
          <p:nvPr/>
        </p:nvPicPr>
        <p:blipFill rotWithShape="1">
          <a:blip r:embed="rId3">
            <a:alphaModFix/>
          </a:blip>
          <a:srcRect/>
          <a:stretch/>
        </p:blipFill>
        <p:spPr>
          <a:xfrm>
            <a:off x="10057455" y="634022"/>
            <a:ext cx="851882" cy="848096"/>
          </a:xfrm>
          <a:prstGeom prst="rect">
            <a:avLst/>
          </a:prstGeom>
          <a:noFill/>
          <a:ln>
            <a:noFill/>
          </a:ln>
        </p:spPr>
      </p:pic>
      <p:sp>
        <p:nvSpPr>
          <p:cNvPr id="379" name="Google Shape;379;p17"/>
          <p:cNvSpPr/>
          <p:nvPr/>
        </p:nvSpPr>
        <p:spPr>
          <a:xfrm>
            <a:off x="3184855" y="864855"/>
            <a:ext cx="5459896" cy="31514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Ejemplo: Tipos de Datos</a:t>
            </a:r>
            <a:endParaRPr sz="1800">
              <a:solidFill>
                <a:schemeClr val="lt1"/>
              </a:solidFill>
              <a:latin typeface="Calibri"/>
              <a:ea typeface="Calibri"/>
              <a:cs typeface="Calibri"/>
              <a:sym typeface="Calibri"/>
            </a:endParaRPr>
          </a:p>
        </p:txBody>
      </p:sp>
      <p:sp>
        <p:nvSpPr>
          <p:cNvPr id="380" name="Google Shape;380;p17"/>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Tipos de Datos en Java</a:t>
            </a:r>
            <a:endParaRPr/>
          </a:p>
        </p:txBody>
      </p:sp>
      <p:pic>
        <p:nvPicPr>
          <p:cNvPr id="381" name="Google Shape;381;p17"/>
          <p:cNvPicPr preferRelativeResize="0"/>
          <p:nvPr/>
        </p:nvPicPr>
        <p:blipFill rotWithShape="1">
          <a:blip r:embed="rId4">
            <a:alphaModFix/>
          </a:blip>
          <a:srcRect/>
          <a:stretch/>
        </p:blipFill>
        <p:spPr>
          <a:xfrm>
            <a:off x="772726" y="1282732"/>
            <a:ext cx="9222176" cy="51720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18"/>
          <p:cNvSpPr txBox="1"/>
          <p:nvPr/>
        </p:nvSpPr>
        <p:spPr>
          <a:xfrm>
            <a:off x="9042065" y="-12309"/>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388" name="Google Shape;388;p18" descr="Imagen que contiene dibujo, luz&#10;&#10;Descripción generada automáticamente"/>
          <p:cNvPicPr preferRelativeResize="0"/>
          <p:nvPr/>
        </p:nvPicPr>
        <p:blipFill rotWithShape="1">
          <a:blip r:embed="rId3">
            <a:alphaModFix/>
          </a:blip>
          <a:srcRect/>
          <a:stretch/>
        </p:blipFill>
        <p:spPr>
          <a:xfrm>
            <a:off x="10057455" y="634022"/>
            <a:ext cx="851882" cy="848096"/>
          </a:xfrm>
          <a:prstGeom prst="rect">
            <a:avLst/>
          </a:prstGeom>
          <a:noFill/>
          <a:ln>
            <a:noFill/>
          </a:ln>
        </p:spPr>
      </p:pic>
      <p:sp>
        <p:nvSpPr>
          <p:cNvPr id="389" name="Google Shape;389;p18"/>
          <p:cNvSpPr/>
          <p:nvPr/>
        </p:nvSpPr>
        <p:spPr>
          <a:xfrm>
            <a:off x="3184855" y="864855"/>
            <a:ext cx="5459896" cy="31514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Ejemplo: Tipos de Datos</a:t>
            </a:r>
            <a:endParaRPr sz="1800">
              <a:solidFill>
                <a:schemeClr val="lt1"/>
              </a:solidFill>
              <a:latin typeface="Calibri"/>
              <a:ea typeface="Calibri"/>
              <a:cs typeface="Calibri"/>
              <a:sym typeface="Calibri"/>
            </a:endParaRPr>
          </a:p>
        </p:txBody>
      </p:sp>
      <p:sp>
        <p:nvSpPr>
          <p:cNvPr id="390" name="Google Shape;390;p18"/>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Tipos de Datos en Java</a:t>
            </a:r>
            <a:endParaRPr/>
          </a:p>
        </p:txBody>
      </p:sp>
      <p:pic>
        <p:nvPicPr>
          <p:cNvPr id="391" name="Google Shape;391;p18"/>
          <p:cNvPicPr preferRelativeResize="0"/>
          <p:nvPr/>
        </p:nvPicPr>
        <p:blipFill rotWithShape="1">
          <a:blip r:embed="rId4">
            <a:alphaModFix/>
          </a:blip>
          <a:srcRect/>
          <a:stretch/>
        </p:blipFill>
        <p:spPr>
          <a:xfrm>
            <a:off x="873609" y="1180003"/>
            <a:ext cx="9183846" cy="54548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9"/>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397" name="Google Shape;397;p19"/>
          <p:cNvSpPr txBox="1"/>
          <p:nvPr/>
        </p:nvSpPr>
        <p:spPr>
          <a:xfrm>
            <a:off x="1987410" y="1158334"/>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Tipos de Datos en Java</a:t>
            </a:r>
            <a:endParaRPr/>
          </a:p>
        </p:txBody>
      </p:sp>
      <p:grpSp>
        <p:nvGrpSpPr>
          <p:cNvPr id="398" name="Google Shape;398;p19"/>
          <p:cNvGrpSpPr/>
          <p:nvPr/>
        </p:nvGrpSpPr>
        <p:grpSpPr>
          <a:xfrm>
            <a:off x="1608088" y="1222583"/>
            <a:ext cx="390047" cy="369280"/>
            <a:chOff x="2078" y="1680"/>
            <a:chExt cx="1615" cy="1615"/>
          </a:xfrm>
        </p:grpSpPr>
        <p:sp>
          <p:nvSpPr>
            <p:cNvPr id="399" name="Google Shape;399;p19"/>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19"/>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19"/>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9"/>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9"/>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9"/>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05" name="Google Shape;405;p19"/>
          <p:cNvSpPr/>
          <p:nvPr/>
        </p:nvSpPr>
        <p:spPr>
          <a:xfrm>
            <a:off x="759400" y="2941632"/>
            <a:ext cx="10107383" cy="636103"/>
          </a:xfrm>
          <a:prstGeom prst="roundRect">
            <a:avLst>
              <a:gd name="adj" fmla="val 16667"/>
            </a:avLst>
          </a:prstGeom>
          <a:gradFill>
            <a:gsLst>
              <a:gs pos="0">
                <a:srgbClr val="FFDC9B"/>
              </a:gs>
              <a:gs pos="50000">
                <a:srgbClr val="FFD68D"/>
              </a:gs>
              <a:gs pos="100000">
                <a:srgbClr val="FFD478"/>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https://www.youtube.com/watch?v=JQEYWxB2gbM&amp;list=PLCTD_CpMeEKTT-qEHGqZH3fkBgXH4GOTF&amp;index=7</a:t>
            </a:r>
            <a:endParaRPr sz="1400">
              <a:solidFill>
                <a:schemeClr val="dk1"/>
              </a:solidFill>
              <a:latin typeface="Calibri"/>
              <a:ea typeface="Calibri"/>
              <a:cs typeface="Calibri"/>
              <a:sym typeface="Calibri"/>
            </a:endParaRPr>
          </a:p>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406" name="Google Shape;406;p19"/>
          <p:cNvSpPr txBox="1"/>
          <p:nvPr/>
        </p:nvSpPr>
        <p:spPr>
          <a:xfrm>
            <a:off x="1060176" y="2062916"/>
            <a:ext cx="3882885"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 Videotutoriales recomendados:</a:t>
            </a:r>
            <a:endParaRPr sz="1800" b="1">
              <a:solidFill>
                <a:srgbClr val="C00000"/>
              </a:solidFill>
              <a:latin typeface="Ubuntu"/>
              <a:ea typeface="Ubuntu"/>
              <a:cs typeface="Ubuntu"/>
              <a:sym typeface="Ubuntu"/>
            </a:endParaRPr>
          </a:p>
        </p:txBody>
      </p:sp>
      <p:sp>
        <p:nvSpPr>
          <p:cNvPr id="407" name="Google Shape;407;p19"/>
          <p:cNvSpPr/>
          <p:nvPr/>
        </p:nvSpPr>
        <p:spPr>
          <a:xfrm>
            <a:off x="759400" y="4293785"/>
            <a:ext cx="10107383" cy="636103"/>
          </a:xfrm>
          <a:prstGeom prst="roundRect">
            <a:avLst>
              <a:gd name="adj" fmla="val 16667"/>
            </a:avLst>
          </a:prstGeom>
          <a:gradFill>
            <a:gsLst>
              <a:gs pos="0">
                <a:srgbClr val="FFDC9B"/>
              </a:gs>
              <a:gs pos="50000">
                <a:srgbClr val="FFD68D"/>
              </a:gs>
              <a:gs pos="100000">
                <a:srgbClr val="FFD478"/>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https://www.youtube.com/watch?v=zZjNNxaLXdw&amp;list=PLCTD_CpMeEKTT-qEHGqZH3fkBgXH4GOTF&amp;index=8</a:t>
            </a:r>
            <a:endParaRPr sz="1400">
              <a:solidFill>
                <a:schemeClr val="dk1"/>
              </a:solidFill>
              <a:latin typeface="Calibri"/>
              <a:ea typeface="Calibri"/>
              <a:cs typeface="Calibri"/>
              <a:sym typeface="Calibri"/>
            </a:endParaRPr>
          </a:p>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0"/>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413" name="Google Shape;413;p20"/>
          <p:cNvSpPr txBox="1"/>
          <p:nvPr/>
        </p:nvSpPr>
        <p:spPr>
          <a:xfrm>
            <a:off x="2140930" y="1580213"/>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rgbClr val="548135"/>
                </a:solidFill>
                <a:latin typeface="Ubuntu"/>
                <a:ea typeface="Ubuntu"/>
                <a:cs typeface="Ubuntu"/>
                <a:sym typeface="Ubuntu"/>
              </a:rPr>
              <a:t>Estructuras de Control</a:t>
            </a:r>
            <a:endParaRPr dirty="0"/>
          </a:p>
        </p:txBody>
      </p:sp>
      <p:grpSp>
        <p:nvGrpSpPr>
          <p:cNvPr id="414" name="Google Shape;414;p20"/>
          <p:cNvGrpSpPr/>
          <p:nvPr/>
        </p:nvGrpSpPr>
        <p:grpSpPr>
          <a:xfrm>
            <a:off x="1601748" y="1642438"/>
            <a:ext cx="390047" cy="369280"/>
            <a:chOff x="2078" y="1680"/>
            <a:chExt cx="1615" cy="1615"/>
          </a:xfrm>
        </p:grpSpPr>
        <p:sp>
          <p:nvSpPr>
            <p:cNvPr id="415" name="Google Shape;415;p20"/>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20"/>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20"/>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20"/>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20"/>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20"/>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1" name="Google Shape;421;p20"/>
          <p:cNvSpPr txBox="1"/>
          <p:nvPr/>
        </p:nvSpPr>
        <p:spPr>
          <a:xfrm>
            <a:off x="2143867" y="2719527"/>
            <a:ext cx="8216343"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chemeClr val="dk1"/>
                </a:solidFill>
                <a:latin typeface="Ubuntu"/>
                <a:ea typeface="Ubuntu"/>
                <a:cs typeface="Ubuntu"/>
                <a:sym typeface="Ubuntu"/>
              </a:rPr>
              <a:t>Condicionales</a:t>
            </a:r>
            <a:endParaRPr/>
          </a:p>
          <a:p>
            <a:pPr marL="0" marR="0" lvl="0" indent="0" algn="just" rtl="0">
              <a:spcBef>
                <a:spcPts val="0"/>
              </a:spcBef>
              <a:spcAft>
                <a:spcPts val="0"/>
              </a:spcAft>
              <a:buNone/>
            </a:pPr>
            <a:r>
              <a:rPr lang="es-ES" sz="1800" b="1">
                <a:solidFill>
                  <a:schemeClr val="dk1"/>
                </a:solidFill>
                <a:latin typeface="Ubuntu"/>
                <a:ea typeface="Ubuntu"/>
                <a:cs typeface="Ubuntu"/>
                <a:sym typeface="Ubuntu"/>
              </a:rPr>
              <a:t> - if  - (Condicional)</a:t>
            </a:r>
            <a:endParaRPr/>
          </a:p>
          <a:p>
            <a:pPr marL="0" marR="0" lvl="0" indent="0" algn="just" rtl="0">
              <a:spcBef>
                <a:spcPts val="0"/>
              </a:spcBef>
              <a:spcAft>
                <a:spcPts val="0"/>
              </a:spcAft>
              <a:buNone/>
            </a:pPr>
            <a:r>
              <a:rPr lang="es-ES" sz="1800" b="1">
                <a:solidFill>
                  <a:schemeClr val="dk1"/>
                </a:solidFill>
                <a:latin typeface="Ubuntu"/>
                <a:ea typeface="Ubuntu"/>
                <a:cs typeface="Ubuntu"/>
                <a:sym typeface="Ubuntu"/>
              </a:rPr>
              <a:t>- switch (Selección múltiple)</a:t>
            </a:r>
            <a:endParaRPr/>
          </a:p>
        </p:txBody>
      </p:sp>
      <p:grpSp>
        <p:nvGrpSpPr>
          <p:cNvPr id="422" name="Google Shape;422;p20"/>
          <p:cNvGrpSpPr/>
          <p:nvPr/>
        </p:nvGrpSpPr>
        <p:grpSpPr>
          <a:xfrm>
            <a:off x="1650595" y="2660305"/>
            <a:ext cx="390047" cy="369280"/>
            <a:chOff x="2078" y="1680"/>
            <a:chExt cx="1615" cy="1615"/>
          </a:xfrm>
        </p:grpSpPr>
        <p:sp>
          <p:nvSpPr>
            <p:cNvPr id="423" name="Google Shape;423;p20"/>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20"/>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20"/>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20"/>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20"/>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0"/>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29" name="Google Shape;429;p20"/>
          <p:cNvSpPr txBox="1"/>
          <p:nvPr/>
        </p:nvSpPr>
        <p:spPr>
          <a:xfrm>
            <a:off x="2123579" y="4120566"/>
            <a:ext cx="8216343"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chemeClr val="dk1"/>
                </a:solidFill>
                <a:latin typeface="Ubuntu"/>
                <a:ea typeface="Ubuntu"/>
                <a:cs typeface="Ubuntu"/>
                <a:sym typeface="Ubuntu"/>
              </a:rPr>
              <a:t>Ciclos:</a:t>
            </a:r>
            <a:endParaRPr/>
          </a:p>
          <a:p>
            <a:pPr marL="285750" marR="0" lvl="0" indent="-285750" algn="just" rtl="0">
              <a:spcBef>
                <a:spcPts val="0"/>
              </a:spcBef>
              <a:spcAft>
                <a:spcPts val="0"/>
              </a:spcAft>
              <a:buClr>
                <a:schemeClr val="dk1"/>
              </a:buClr>
              <a:buSzPts val="1800"/>
              <a:buFont typeface="Ubuntu"/>
              <a:buChar char="-"/>
            </a:pPr>
            <a:r>
              <a:rPr lang="es-ES" sz="1800" b="1">
                <a:solidFill>
                  <a:schemeClr val="dk1"/>
                </a:solidFill>
                <a:latin typeface="Ubuntu"/>
                <a:ea typeface="Ubuntu"/>
                <a:cs typeface="Ubuntu"/>
                <a:sym typeface="Ubuntu"/>
              </a:rPr>
              <a:t>for (Ciclo PARA)</a:t>
            </a:r>
            <a:endParaRPr/>
          </a:p>
          <a:p>
            <a:pPr marL="285750" marR="0" lvl="0" indent="-285750" algn="just" rtl="0">
              <a:spcBef>
                <a:spcPts val="0"/>
              </a:spcBef>
              <a:spcAft>
                <a:spcPts val="0"/>
              </a:spcAft>
              <a:buClr>
                <a:schemeClr val="dk1"/>
              </a:buClr>
              <a:buSzPts val="1800"/>
              <a:buFont typeface="Ubuntu"/>
              <a:buChar char="-"/>
            </a:pPr>
            <a:r>
              <a:rPr lang="es-ES" sz="1800" b="1">
                <a:solidFill>
                  <a:schemeClr val="dk1"/>
                </a:solidFill>
                <a:latin typeface="Ubuntu"/>
                <a:ea typeface="Ubuntu"/>
                <a:cs typeface="Ubuntu"/>
                <a:sym typeface="Ubuntu"/>
              </a:rPr>
              <a:t>while (Ciclo  Hacer Mientras)</a:t>
            </a:r>
            <a:endParaRPr/>
          </a:p>
          <a:p>
            <a:pPr marL="285750" marR="0" lvl="0" indent="-285750" algn="just" rtl="0">
              <a:spcBef>
                <a:spcPts val="0"/>
              </a:spcBef>
              <a:spcAft>
                <a:spcPts val="0"/>
              </a:spcAft>
              <a:buClr>
                <a:schemeClr val="dk1"/>
              </a:buClr>
              <a:buSzPts val="1800"/>
              <a:buFont typeface="Ubuntu"/>
              <a:buChar char="-"/>
            </a:pPr>
            <a:r>
              <a:rPr lang="es-ES" sz="1800" b="1">
                <a:solidFill>
                  <a:schemeClr val="dk1"/>
                </a:solidFill>
                <a:latin typeface="Ubuntu"/>
                <a:ea typeface="Ubuntu"/>
                <a:cs typeface="Ubuntu"/>
                <a:sym typeface="Ubuntu"/>
              </a:rPr>
              <a:t>do while (Ciclo Hacer Hasta)</a:t>
            </a:r>
            <a:endParaRPr/>
          </a:p>
        </p:txBody>
      </p:sp>
      <p:grpSp>
        <p:nvGrpSpPr>
          <p:cNvPr id="430" name="Google Shape;430;p20"/>
          <p:cNvGrpSpPr/>
          <p:nvPr/>
        </p:nvGrpSpPr>
        <p:grpSpPr>
          <a:xfrm>
            <a:off x="1672814" y="4085903"/>
            <a:ext cx="390047" cy="369280"/>
            <a:chOff x="2078" y="1680"/>
            <a:chExt cx="1615" cy="1615"/>
          </a:xfrm>
        </p:grpSpPr>
        <p:sp>
          <p:nvSpPr>
            <p:cNvPr id="431" name="Google Shape;431;p20"/>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20"/>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20"/>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20"/>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20"/>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20"/>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sp>
        <p:nvSpPr>
          <p:cNvPr id="104" name="Google Shape;104;p3"/>
          <p:cNvSpPr txBox="1"/>
          <p:nvPr/>
        </p:nvSpPr>
        <p:spPr>
          <a:xfrm>
            <a:off x="3359453" y="345587"/>
            <a:ext cx="496712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dirty="0">
                <a:solidFill>
                  <a:srgbClr val="FF0062"/>
                </a:solidFill>
                <a:latin typeface="Ubuntu"/>
                <a:ea typeface="Ubuntu"/>
                <a:cs typeface="Ubuntu"/>
                <a:sym typeface="Ubuntu"/>
              </a:rPr>
              <a:t>     </a:t>
            </a:r>
            <a:r>
              <a:rPr lang="es-ES" sz="2800" b="1" dirty="0">
                <a:solidFill>
                  <a:schemeClr val="accent2"/>
                </a:solidFill>
                <a:latin typeface="Ubuntu"/>
                <a:ea typeface="Ubuntu"/>
                <a:cs typeface="Ubuntu"/>
                <a:sym typeface="Ubuntu"/>
              </a:rPr>
              <a:t>Programación Básica</a:t>
            </a:r>
            <a:endParaRPr dirty="0">
              <a:solidFill>
                <a:schemeClr val="accent2"/>
              </a:solidFill>
            </a:endParaRPr>
          </a:p>
        </p:txBody>
      </p:sp>
      <p:sp>
        <p:nvSpPr>
          <p:cNvPr id="106" name="Google Shape;106;p3"/>
          <p:cNvSpPr txBox="1"/>
          <p:nvPr/>
        </p:nvSpPr>
        <p:spPr>
          <a:xfrm>
            <a:off x="1138178" y="2323379"/>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  Introducción al ciclo II – Programación Básica</a:t>
            </a:r>
            <a:endParaRPr/>
          </a:p>
        </p:txBody>
      </p:sp>
      <p:grpSp>
        <p:nvGrpSpPr>
          <p:cNvPr id="107" name="Google Shape;107;p3"/>
          <p:cNvGrpSpPr/>
          <p:nvPr/>
        </p:nvGrpSpPr>
        <p:grpSpPr>
          <a:xfrm>
            <a:off x="862079" y="2336220"/>
            <a:ext cx="390047" cy="369280"/>
            <a:chOff x="2078" y="1680"/>
            <a:chExt cx="1615" cy="1615"/>
          </a:xfrm>
        </p:grpSpPr>
        <p:sp>
          <p:nvSpPr>
            <p:cNvPr id="108" name="Google Shape;108;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3"/>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3"/>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4" name="Google Shape;114;p3"/>
          <p:cNvSpPr txBox="1"/>
          <p:nvPr/>
        </p:nvSpPr>
        <p:spPr>
          <a:xfrm>
            <a:off x="2004774" y="3777988"/>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385623"/>
                </a:solidFill>
                <a:latin typeface="Ubuntu"/>
                <a:ea typeface="Ubuntu"/>
                <a:cs typeface="Ubuntu"/>
                <a:sym typeface="Ubuntu"/>
              </a:rPr>
              <a:t>Historia y Generalidades</a:t>
            </a:r>
            <a:endParaRPr/>
          </a:p>
        </p:txBody>
      </p:sp>
      <p:sp>
        <p:nvSpPr>
          <p:cNvPr id="115" name="Google Shape;115;p3"/>
          <p:cNvSpPr txBox="1"/>
          <p:nvPr/>
        </p:nvSpPr>
        <p:spPr>
          <a:xfrm>
            <a:off x="2027813" y="4408006"/>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385623"/>
                </a:solidFill>
                <a:latin typeface="Ubuntu"/>
                <a:ea typeface="Ubuntu"/>
                <a:cs typeface="Ubuntu"/>
                <a:sym typeface="Ubuntu"/>
              </a:rPr>
              <a:t>Instalación JDK e IDE Desarrollo</a:t>
            </a:r>
            <a:endParaRPr/>
          </a:p>
        </p:txBody>
      </p:sp>
      <p:grpSp>
        <p:nvGrpSpPr>
          <p:cNvPr id="116" name="Google Shape;116;p3"/>
          <p:cNvGrpSpPr/>
          <p:nvPr/>
        </p:nvGrpSpPr>
        <p:grpSpPr>
          <a:xfrm>
            <a:off x="1617721" y="4387198"/>
            <a:ext cx="390047" cy="369280"/>
            <a:chOff x="2078" y="1680"/>
            <a:chExt cx="1615" cy="1615"/>
          </a:xfrm>
        </p:grpSpPr>
        <p:sp>
          <p:nvSpPr>
            <p:cNvPr id="117" name="Google Shape;117;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3"/>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3"/>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3" name="Google Shape;123;p3"/>
          <p:cNvSpPr txBox="1"/>
          <p:nvPr/>
        </p:nvSpPr>
        <p:spPr>
          <a:xfrm>
            <a:off x="2045719" y="5133131"/>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385623"/>
                </a:solidFill>
                <a:latin typeface="Ubuntu"/>
                <a:ea typeface="Ubuntu"/>
                <a:cs typeface="Ubuntu"/>
                <a:sym typeface="Ubuntu"/>
              </a:rPr>
              <a:t>Sintaxis – IDE Netbeans (Consola – JOptionPane)</a:t>
            </a:r>
            <a:endParaRPr/>
          </a:p>
        </p:txBody>
      </p:sp>
      <p:grpSp>
        <p:nvGrpSpPr>
          <p:cNvPr id="124" name="Google Shape;124;p3"/>
          <p:cNvGrpSpPr/>
          <p:nvPr/>
        </p:nvGrpSpPr>
        <p:grpSpPr>
          <a:xfrm>
            <a:off x="1617721" y="5133131"/>
            <a:ext cx="390047" cy="369280"/>
            <a:chOff x="2078" y="1680"/>
            <a:chExt cx="1615" cy="1615"/>
          </a:xfrm>
        </p:grpSpPr>
        <p:sp>
          <p:nvSpPr>
            <p:cNvPr id="125" name="Google Shape;125;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3"/>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3"/>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1" name="Google Shape;131;p3"/>
          <p:cNvSpPr txBox="1"/>
          <p:nvPr/>
        </p:nvSpPr>
        <p:spPr>
          <a:xfrm>
            <a:off x="1142314" y="3115754"/>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  Introducción a Java</a:t>
            </a:r>
            <a:endParaRPr/>
          </a:p>
        </p:txBody>
      </p:sp>
      <p:grpSp>
        <p:nvGrpSpPr>
          <p:cNvPr id="132" name="Google Shape;132;p3"/>
          <p:cNvGrpSpPr/>
          <p:nvPr/>
        </p:nvGrpSpPr>
        <p:grpSpPr>
          <a:xfrm>
            <a:off x="866215" y="3128595"/>
            <a:ext cx="390047" cy="369280"/>
            <a:chOff x="2078" y="1680"/>
            <a:chExt cx="1615" cy="1615"/>
          </a:xfrm>
        </p:grpSpPr>
        <p:sp>
          <p:nvSpPr>
            <p:cNvPr id="133" name="Google Shape;133;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3"/>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3"/>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9" name="Google Shape;139;p3"/>
          <p:cNvGrpSpPr/>
          <p:nvPr/>
        </p:nvGrpSpPr>
        <p:grpSpPr>
          <a:xfrm>
            <a:off x="1617721" y="3751502"/>
            <a:ext cx="390047" cy="369280"/>
            <a:chOff x="2078" y="1680"/>
            <a:chExt cx="1615" cy="1615"/>
          </a:xfrm>
        </p:grpSpPr>
        <p:sp>
          <p:nvSpPr>
            <p:cNvPr id="140" name="Google Shape;140;p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3"/>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3"/>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1"/>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442" name="Google Shape;442;p21"/>
          <p:cNvSpPr txBox="1"/>
          <p:nvPr/>
        </p:nvSpPr>
        <p:spPr>
          <a:xfrm>
            <a:off x="2140930" y="1580213"/>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rgbClr val="548135"/>
                </a:solidFill>
                <a:latin typeface="Ubuntu"/>
                <a:ea typeface="Ubuntu"/>
                <a:cs typeface="Ubuntu"/>
                <a:sym typeface="Ubuntu"/>
              </a:rPr>
              <a:t>Estructuras de Control</a:t>
            </a:r>
            <a:endParaRPr dirty="0"/>
          </a:p>
        </p:txBody>
      </p:sp>
      <p:grpSp>
        <p:nvGrpSpPr>
          <p:cNvPr id="443" name="Google Shape;443;p21"/>
          <p:cNvGrpSpPr/>
          <p:nvPr/>
        </p:nvGrpSpPr>
        <p:grpSpPr>
          <a:xfrm>
            <a:off x="1601748" y="1642438"/>
            <a:ext cx="390047" cy="369280"/>
            <a:chOff x="2078" y="1680"/>
            <a:chExt cx="1615" cy="1615"/>
          </a:xfrm>
        </p:grpSpPr>
        <p:sp>
          <p:nvSpPr>
            <p:cNvPr id="444" name="Google Shape;444;p21"/>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21"/>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21"/>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21"/>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21"/>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21"/>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50" name="Google Shape;450;p21"/>
          <p:cNvSpPr txBox="1"/>
          <p:nvPr/>
        </p:nvSpPr>
        <p:spPr>
          <a:xfrm>
            <a:off x="2143867" y="2719527"/>
            <a:ext cx="8216343"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Condicionales</a:t>
            </a:r>
            <a:endParaRPr/>
          </a:p>
          <a:p>
            <a:pPr marL="0" marR="0" lvl="0" indent="0" algn="just" rtl="0">
              <a:spcBef>
                <a:spcPts val="0"/>
              </a:spcBef>
              <a:spcAft>
                <a:spcPts val="0"/>
              </a:spcAft>
              <a:buNone/>
            </a:pPr>
            <a:endParaRPr sz="1800" b="1">
              <a:solidFill>
                <a:srgbClr val="1F3864"/>
              </a:solidFill>
              <a:latin typeface="Ubuntu"/>
              <a:ea typeface="Ubuntu"/>
              <a:cs typeface="Ubuntu"/>
              <a:sym typeface="Ubuntu"/>
            </a:endParaRPr>
          </a:p>
          <a:p>
            <a:pPr marL="0" marR="0" lvl="0" indent="0" algn="just" rtl="0">
              <a:spcBef>
                <a:spcPts val="0"/>
              </a:spcBef>
              <a:spcAft>
                <a:spcPts val="0"/>
              </a:spcAft>
              <a:buNone/>
            </a:pPr>
            <a:r>
              <a:rPr lang="es-ES" sz="1800" b="1">
                <a:solidFill>
                  <a:srgbClr val="1F3864"/>
                </a:solidFill>
                <a:latin typeface="Ubuntu"/>
                <a:ea typeface="Ubuntu"/>
                <a:cs typeface="Ubuntu"/>
                <a:sym typeface="Ubuntu"/>
              </a:rPr>
              <a:t> - if  - (Condicional)</a:t>
            </a:r>
            <a:endParaRPr/>
          </a:p>
          <a:p>
            <a:pPr marL="0" marR="0" lvl="0" indent="0" algn="just" rtl="0">
              <a:spcBef>
                <a:spcPts val="0"/>
              </a:spcBef>
              <a:spcAft>
                <a:spcPts val="0"/>
              </a:spcAft>
              <a:buNone/>
            </a:pPr>
            <a:endParaRPr sz="1800" b="1">
              <a:solidFill>
                <a:srgbClr val="1F3864"/>
              </a:solidFill>
              <a:latin typeface="Ubuntu"/>
              <a:ea typeface="Ubuntu"/>
              <a:cs typeface="Ubuntu"/>
              <a:sym typeface="Ubuntu"/>
            </a:endParaRPr>
          </a:p>
          <a:p>
            <a:pPr marL="0" marR="0" lvl="0" indent="0" algn="just" rtl="0">
              <a:spcBef>
                <a:spcPts val="0"/>
              </a:spcBef>
              <a:spcAft>
                <a:spcPts val="0"/>
              </a:spcAft>
              <a:buNone/>
            </a:pPr>
            <a:r>
              <a:rPr lang="es-ES" sz="1800" b="1">
                <a:solidFill>
                  <a:srgbClr val="1F3864"/>
                </a:solidFill>
                <a:latin typeface="Ubuntu"/>
                <a:ea typeface="Ubuntu"/>
                <a:cs typeface="Ubuntu"/>
                <a:sym typeface="Ubuntu"/>
              </a:rPr>
              <a:t>- switch (Selección múltiple)</a:t>
            </a:r>
            <a:endParaRPr/>
          </a:p>
        </p:txBody>
      </p:sp>
      <p:grpSp>
        <p:nvGrpSpPr>
          <p:cNvPr id="451" name="Google Shape;451;p21"/>
          <p:cNvGrpSpPr/>
          <p:nvPr/>
        </p:nvGrpSpPr>
        <p:grpSpPr>
          <a:xfrm>
            <a:off x="1650595" y="2660305"/>
            <a:ext cx="390047" cy="369280"/>
            <a:chOff x="2078" y="1680"/>
            <a:chExt cx="1615" cy="1615"/>
          </a:xfrm>
        </p:grpSpPr>
        <p:sp>
          <p:nvSpPr>
            <p:cNvPr id="452" name="Google Shape;452;p21"/>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21"/>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21"/>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21"/>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21"/>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21"/>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2"/>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463" name="Google Shape;463;p22"/>
          <p:cNvSpPr txBox="1"/>
          <p:nvPr/>
        </p:nvSpPr>
        <p:spPr>
          <a:xfrm>
            <a:off x="2132868" y="1208809"/>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Condicional (if)</a:t>
            </a:r>
            <a:endParaRPr/>
          </a:p>
        </p:txBody>
      </p:sp>
      <p:grpSp>
        <p:nvGrpSpPr>
          <p:cNvPr id="464" name="Google Shape;464;p22"/>
          <p:cNvGrpSpPr/>
          <p:nvPr/>
        </p:nvGrpSpPr>
        <p:grpSpPr>
          <a:xfrm>
            <a:off x="1745237" y="1255345"/>
            <a:ext cx="390047" cy="369280"/>
            <a:chOff x="2078" y="1680"/>
            <a:chExt cx="1615" cy="1615"/>
          </a:xfrm>
        </p:grpSpPr>
        <p:sp>
          <p:nvSpPr>
            <p:cNvPr id="465" name="Google Shape;465;p2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2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2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2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2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22"/>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471" name="Google Shape;471;p22"/>
          <p:cNvPicPr preferRelativeResize="0"/>
          <p:nvPr/>
        </p:nvPicPr>
        <p:blipFill rotWithShape="1">
          <a:blip r:embed="rId3">
            <a:alphaModFix/>
          </a:blip>
          <a:srcRect/>
          <a:stretch/>
        </p:blipFill>
        <p:spPr>
          <a:xfrm>
            <a:off x="1205742" y="1762459"/>
            <a:ext cx="8728066" cy="42897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3"/>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477" name="Google Shape;477;p23"/>
          <p:cNvSpPr txBox="1"/>
          <p:nvPr/>
        </p:nvSpPr>
        <p:spPr>
          <a:xfrm>
            <a:off x="2132868" y="1208809"/>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Condicional (if)</a:t>
            </a:r>
            <a:endParaRPr/>
          </a:p>
        </p:txBody>
      </p:sp>
      <p:grpSp>
        <p:nvGrpSpPr>
          <p:cNvPr id="478" name="Google Shape;478;p23"/>
          <p:cNvGrpSpPr/>
          <p:nvPr/>
        </p:nvGrpSpPr>
        <p:grpSpPr>
          <a:xfrm>
            <a:off x="1745237" y="1255345"/>
            <a:ext cx="390047" cy="369280"/>
            <a:chOff x="2078" y="1680"/>
            <a:chExt cx="1615" cy="1615"/>
          </a:xfrm>
        </p:grpSpPr>
        <p:sp>
          <p:nvSpPr>
            <p:cNvPr id="479" name="Google Shape;479;p2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2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2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23"/>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2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23"/>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485" name="Google Shape;485;p23"/>
          <p:cNvPicPr preferRelativeResize="0"/>
          <p:nvPr/>
        </p:nvPicPr>
        <p:blipFill rotWithShape="1">
          <a:blip r:embed="rId3">
            <a:alphaModFix/>
          </a:blip>
          <a:srcRect/>
          <a:stretch/>
        </p:blipFill>
        <p:spPr>
          <a:xfrm>
            <a:off x="2214753" y="2085267"/>
            <a:ext cx="6237561" cy="29645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4"/>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491" name="Google Shape;491;p24"/>
          <p:cNvSpPr txBox="1"/>
          <p:nvPr/>
        </p:nvSpPr>
        <p:spPr>
          <a:xfrm>
            <a:off x="2132868" y="1208809"/>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Selección múltiple (switch)</a:t>
            </a:r>
            <a:endParaRPr/>
          </a:p>
        </p:txBody>
      </p:sp>
      <p:grpSp>
        <p:nvGrpSpPr>
          <p:cNvPr id="492" name="Google Shape;492;p24"/>
          <p:cNvGrpSpPr/>
          <p:nvPr/>
        </p:nvGrpSpPr>
        <p:grpSpPr>
          <a:xfrm>
            <a:off x="1745237" y="1255345"/>
            <a:ext cx="390047" cy="369280"/>
            <a:chOff x="2078" y="1680"/>
            <a:chExt cx="1615" cy="1615"/>
          </a:xfrm>
        </p:grpSpPr>
        <p:sp>
          <p:nvSpPr>
            <p:cNvPr id="493" name="Google Shape;493;p24"/>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24"/>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24"/>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24"/>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24"/>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24"/>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499" name="Google Shape;499;p24"/>
          <p:cNvPicPr preferRelativeResize="0"/>
          <p:nvPr/>
        </p:nvPicPr>
        <p:blipFill rotWithShape="1">
          <a:blip r:embed="rId3">
            <a:alphaModFix/>
          </a:blip>
          <a:srcRect/>
          <a:stretch/>
        </p:blipFill>
        <p:spPr>
          <a:xfrm>
            <a:off x="1807789" y="1762459"/>
            <a:ext cx="7431448" cy="4829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5"/>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505" name="Google Shape;505;p25"/>
          <p:cNvSpPr txBox="1"/>
          <p:nvPr/>
        </p:nvSpPr>
        <p:spPr>
          <a:xfrm>
            <a:off x="2132868" y="1208809"/>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Selección múltiple (switch)</a:t>
            </a:r>
            <a:endParaRPr/>
          </a:p>
        </p:txBody>
      </p:sp>
      <p:grpSp>
        <p:nvGrpSpPr>
          <p:cNvPr id="506" name="Google Shape;506;p25"/>
          <p:cNvGrpSpPr/>
          <p:nvPr/>
        </p:nvGrpSpPr>
        <p:grpSpPr>
          <a:xfrm>
            <a:off x="1745237" y="1255345"/>
            <a:ext cx="390047" cy="369280"/>
            <a:chOff x="2078" y="1680"/>
            <a:chExt cx="1615" cy="1615"/>
          </a:xfrm>
        </p:grpSpPr>
        <p:sp>
          <p:nvSpPr>
            <p:cNvPr id="507" name="Google Shape;507;p25"/>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25"/>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25"/>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25"/>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25"/>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25"/>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513" name="Google Shape;513;p25"/>
          <p:cNvPicPr preferRelativeResize="0"/>
          <p:nvPr/>
        </p:nvPicPr>
        <p:blipFill rotWithShape="1">
          <a:blip r:embed="rId3">
            <a:alphaModFix/>
          </a:blip>
          <a:srcRect/>
          <a:stretch/>
        </p:blipFill>
        <p:spPr>
          <a:xfrm>
            <a:off x="2492718" y="1959665"/>
            <a:ext cx="6648996" cy="334120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9" name="Google Shape;519;p26"/>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520" name="Google Shape;520;p26" descr="Imagen que contiene dibujo, luz&#10;&#10;Descripción generada automáticamente"/>
          <p:cNvPicPr preferRelativeResize="0"/>
          <p:nvPr/>
        </p:nvPicPr>
        <p:blipFill rotWithShape="1">
          <a:blip r:embed="rId3">
            <a:alphaModFix/>
          </a:blip>
          <a:srcRect/>
          <a:stretch/>
        </p:blipFill>
        <p:spPr>
          <a:xfrm>
            <a:off x="9818971" y="993956"/>
            <a:ext cx="838571" cy="834844"/>
          </a:xfrm>
          <a:prstGeom prst="rect">
            <a:avLst/>
          </a:prstGeom>
          <a:noFill/>
          <a:ln>
            <a:noFill/>
          </a:ln>
        </p:spPr>
      </p:pic>
      <p:sp>
        <p:nvSpPr>
          <p:cNvPr id="521" name="Google Shape;521;p26"/>
          <p:cNvSpPr/>
          <p:nvPr/>
        </p:nvSpPr>
        <p:spPr>
          <a:xfrm>
            <a:off x="3227091" y="954667"/>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Ejemplo: Condicionales</a:t>
            </a:r>
            <a:endParaRPr sz="1800">
              <a:solidFill>
                <a:schemeClr val="lt1"/>
              </a:solidFill>
              <a:latin typeface="Calibri"/>
              <a:ea typeface="Calibri"/>
              <a:cs typeface="Calibri"/>
              <a:sym typeface="Calibri"/>
            </a:endParaRPr>
          </a:p>
        </p:txBody>
      </p:sp>
      <p:sp>
        <p:nvSpPr>
          <p:cNvPr id="522" name="Google Shape;522;p26"/>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523" name="Google Shape;523;p26"/>
          <p:cNvSpPr txBox="1"/>
          <p:nvPr/>
        </p:nvSpPr>
        <p:spPr>
          <a:xfrm>
            <a:off x="558449" y="2405047"/>
            <a:ext cx="8216343" cy="24929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b="1">
                <a:solidFill>
                  <a:srgbClr val="1F3864"/>
                </a:solidFill>
                <a:latin typeface="Ubuntu"/>
                <a:ea typeface="Ubuntu"/>
                <a:cs typeface="Ubuntu"/>
                <a:sym typeface="Ubuntu"/>
              </a:rPr>
              <a:t>Dada la siguiente información de un usuario del servicio de agua:</a:t>
            </a:r>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latin typeface="Ubuntu"/>
                <a:ea typeface="Ubuntu"/>
                <a:cs typeface="Ubuntu"/>
                <a:sym typeface="Ubuntu"/>
              </a:rPr>
              <a:t>Documento de identidad</a:t>
            </a:r>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latin typeface="Ubuntu"/>
                <a:ea typeface="Ubuntu"/>
                <a:cs typeface="Ubuntu"/>
                <a:sym typeface="Ubuntu"/>
              </a:rPr>
              <a:t>Estado (A=activo, S=Suspendido)</a:t>
            </a:r>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latin typeface="Ubuntu"/>
                <a:ea typeface="Ubuntu"/>
                <a:cs typeface="Ubuntu"/>
                <a:sym typeface="Ubuntu"/>
              </a:rPr>
              <a:t>Estrato(1,2,3,4,5)</a:t>
            </a:r>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a:p>
            <a:pPr marL="0" marR="0" lvl="0" indent="0" algn="just" rtl="0">
              <a:spcBef>
                <a:spcPts val="0"/>
              </a:spcBef>
              <a:spcAft>
                <a:spcPts val="0"/>
              </a:spcAft>
              <a:buNone/>
            </a:pPr>
            <a:r>
              <a:rPr lang="es-ES" sz="1200" b="1">
                <a:solidFill>
                  <a:srgbClr val="1F3864"/>
                </a:solidFill>
                <a:latin typeface="Ubuntu"/>
                <a:ea typeface="Ubuntu"/>
                <a:cs typeface="Ubuntu"/>
                <a:sym typeface="Ubuntu"/>
              </a:rPr>
              <a:t>Se pide calcular el valor a pagar por tarifa básica, de acuerdo con las siguientes observaciones:</a:t>
            </a:r>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latin typeface="Ubuntu"/>
                <a:ea typeface="Ubuntu"/>
                <a:cs typeface="Ubuntu"/>
                <a:sym typeface="Ubuntu"/>
              </a:rPr>
              <a:t>Si el usuario está suspendido, el valor de tarifa básica es 0.</a:t>
            </a:r>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latin typeface="Ubuntu"/>
                <a:ea typeface="Ubuntu"/>
                <a:cs typeface="Ubuntu"/>
                <a:sym typeface="Ubuntu"/>
              </a:rPr>
              <a:t>Si el usuario está activo, el valor de la tarifa básica depende del estrato:</a:t>
            </a:r>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p:txBody>
      </p:sp>
      <p:pic>
        <p:nvPicPr>
          <p:cNvPr id="524" name="Google Shape;524;p26"/>
          <p:cNvPicPr preferRelativeResize="0"/>
          <p:nvPr/>
        </p:nvPicPr>
        <p:blipFill rotWithShape="1">
          <a:blip r:embed="rId4">
            <a:alphaModFix/>
          </a:blip>
          <a:srcRect/>
          <a:stretch/>
        </p:blipFill>
        <p:spPr>
          <a:xfrm>
            <a:off x="2121431" y="4641160"/>
            <a:ext cx="2555878" cy="15230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30" name="Google Shape;530;p27"/>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531" name="Google Shape;531;p27" descr="Imagen que contiene dibujo, luz&#10;&#10;Descripción generada automáticamente"/>
          <p:cNvPicPr preferRelativeResize="0"/>
          <p:nvPr/>
        </p:nvPicPr>
        <p:blipFill rotWithShape="1">
          <a:blip r:embed="rId3">
            <a:alphaModFix/>
          </a:blip>
          <a:srcRect/>
          <a:stretch/>
        </p:blipFill>
        <p:spPr>
          <a:xfrm>
            <a:off x="9137373" y="859296"/>
            <a:ext cx="1615833" cy="1608652"/>
          </a:xfrm>
          <a:prstGeom prst="rect">
            <a:avLst/>
          </a:prstGeom>
          <a:noFill/>
          <a:ln>
            <a:noFill/>
          </a:ln>
        </p:spPr>
      </p:pic>
      <p:sp>
        <p:nvSpPr>
          <p:cNvPr id="532" name="Google Shape;532;p27"/>
          <p:cNvSpPr/>
          <p:nvPr/>
        </p:nvSpPr>
        <p:spPr>
          <a:xfrm>
            <a:off x="1139687" y="3251817"/>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Entrada</a:t>
            </a:r>
            <a:endParaRPr/>
          </a:p>
          <a:p>
            <a:pPr marL="0" marR="0" lvl="0" indent="0" algn="ctr" rtl="0">
              <a:spcBef>
                <a:spcPts val="0"/>
              </a:spcBef>
              <a:spcAft>
                <a:spcPts val="0"/>
              </a:spcAft>
              <a:buNone/>
            </a:pPr>
            <a:r>
              <a:rPr lang="es-ES" sz="1800">
                <a:solidFill>
                  <a:schemeClr val="dk1"/>
                </a:solidFill>
                <a:latin typeface="Calibri"/>
                <a:ea typeface="Calibri"/>
                <a:cs typeface="Calibri"/>
                <a:sym typeface="Calibri"/>
              </a:rPr>
              <a:t>Se debe LEER</a:t>
            </a:r>
            <a:endParaRPr sz="1800">
              <a:solidFill>
                <a:schemeClr val="dk1"/>
              </a:solidFill>
              <a:latin typeface="Calibri"/>
              <a:ea typeface="Calibri"/>
              <a:cs typeface="Calibri"/>
              <a:sym typeface="Calibri"/>
            </a:endParaRPr>
          </a:p>
        </p:txBody>
      </p:sp>
      <p:sp>
        <p:nvSpPr>
          <p:cNvPr id="533" name="Google Shape;533;p27"/>
          <p:cNvSpPr/>
          <p:nvPr/>
        </p:nvSpPr>
        <p:spPr>
          <a:xfrm>
            <a:off x="4448692" y="3178900"/>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Proceso</a:t>
            </a:r>
            <a:endParaRPr sz="1800">
              <a:solidFill>
                <a:schemeClr val="dk1"/>
              </a:solidFill>
              <a:latin typeface="Calibri"/>
              <a:ea typeface="Calibri"/>
              <a:cs typeface="Calibri"/>
              <a:sym typeface="Calibri"/>
            </a:endParaRPr>
          </a:p>
        </p:txBody>
      </p:sp>
      <p:sp>
        <p:nvSpPr>
          <p:cNvPr id="534" name="Google Shape;534;p27"/>
          <p:cNvSpPr/>
          <p:nvPr/>
        </p:nvSpPr>
        <p:spPr>
          <a:xfrm>
            <a:off x="7784202" y="3167398"/>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Salida Se debe IMPRIMIR </a:t>
            </a:r>
            <a:endParaRPr sz="1800">
              <a:solidFill>
                <a:schemeClr val="dk1"/>
              </a:solidFill>
              <a:latin typeface="Calibri"/>
              <a:ea typeface="Calibri"/>
              <a:cs typeface="Calibri"/>
              <a:sym typeface="Calibri"/>
            </a:endParaRPr>
          </a:p>
        </p:txBody>
      </p:sp>
      <p:sp>
        <p:nvSpPr>
          <p:cNvPr id="535" name="Google Shape;535;p27"/>
          <p:cNvSpPr/>
          <p:nvPr/>
        </p:nvSpPr>
        <p:spPr>
          <a:xfrm>
            <a:off x="2729948" y="1471932"/>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Análisis –&gt; Cálculo de la tarifa básica</a:t>
            </a:r>
            <a:endParaRPr sz="1800">
              <a:solidFill>
                <a:schemeClr val="lt1"/>
              </a:solidFill>
              <a:latin typeface="Calibri"/>
              <a:ea typeface="Calibri"/>
              <a:cs typeface="Calibri"/>
              <a:sym typeface="Calibri"/>
            </a:endParaRPr>
          </a:p>
        </p:txBody>
      </p:sp>
      <p:sp>
        <p:nvSpPr>
          <p:cNvPr id="536" name="Google Shape;536;p27"/>
          <p:cNvSpPr/>
          <p:nvPr/>
        </p:nvSpPr>
        <p:spPr>
          <a:xfrm>
            <a:off x="3538331" y="3758775"/>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27"/>
          <p:cNvSpPr/>
          <p:nvPr/>
        </p:nvSpPr>
        <p:spPr>
          <a:xfrm>
            <a:off x="6889681" y="3641289"/>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27"/>
          <p:cNvSpPr/>
          <p:nvPr/>
        </p:nvSpPr>
        <p:spPr>
          <a:xfrm>
            <a:off x="452644" y="4967393"/>
            <a:ext cx="2504661"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Documento, estado, estrato</a:t>
            </a:r>
            <a:endParaRPr sz="1400">
              <a:solidFill>
                <a:schemeClr val="lt1"/>
              </a:solidFill>
              <a:latin typeface="Calibri"/>
              <a:ea typeface="Calibri"/>
              <a:cs typeface="Calibri"/>
              <a:sym typeface="Calibri"/>
            </a:endParaRPr>
          </a:p>
        </p:txBody>
      </p:sp>
      <p:sp>
        <p:nvSpPr>
          <p:cNvPr id="539" name="Google Shape;539;p27"/>
          <p:cNvSpPr/>
          <p:nvPr/>
        </p:nvSpPr>
        <p:spPr>
          <a:xfrm>
            <a:off x="3309316" y="4739059"/>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Condicional=&gt; Si usuario está activo o suspendido</a:t>
            </a:r>
            <a:endParaRPr sz="1400">
              <a:solidFill>
                <a:schemeClr val="lt1"/>
              </a:solidFill>
              <a:latin typeface="Calibri"/>
              <a:ea typeface="Calibri"/>
              <a:cs typeface="Calibri"/>
              <a:sym typeface="Calibri"/>
            </a:endParaRPr>
          </a:p>
        </p:txBody>
      </p:sp>
      <p:sp>
        <p:nvSpPr>
          <p:cNvPr id="540" name="Google Shape;540;p27"/>
          <p:cNvSpPr/>
          <p:nvPr/>
        </p:nvSpPr>
        <p:spPr>
          <a:xfrm>
            <a:off x="7885043" y="4905586"/>
            <a:ext cx="2504661"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tb</a:t>
            </a:r>
            <a:endParaRPr sz="1400">
              <a:solidFill>
                <a:schemeClr val="lt1"/>
              </a:solidFill>
              <a:latin typeface="Calibri"/>
              <a:ea typeface="Calibri"/>
              <a:cs typeface="Calibri"/>
              <a:sym typeface="Calibri"/>
            </a:endParaRPr>
          </a:p>
        </p:txBody>
      </p:sp>
      <p:cxnSp>
        <p:nvCxnSpPr>
          <p:cNvPr id="541" name="Google Shape;541;p27"/>
          <p:cNvCxnSpPr/>
          <p:nvPr/>
        </p:nvCxnSpPr>
        <p:spPr>
          <a:xfrm flipH="1">
            <a:off x="1790700" y="4434574"/>
            <a:ext cx="548309" cy="471012"/>
          </a:xfrm>
          <a:prstGeom prst="straightConnector1">
            <a:avLst/>
          </a:prstGeom>
          <a:noFill/>
          <a:ln w="9525" cap="flat" cmpd="sng">
            <a:solidFill>
              <a:schemeClr val="accent1"/>
            </a:solidFill>
            <a:prstDash val="solid"/>
            <a:miter lim="800000"/>
            <a:headEnd type="none" w="sm" len="sm"/>
            <a:tailEnd type="triangle" w="med" len="med"/>
          </a:ln>
        </p:spPr>
      </p:cxnSp>
      <p:cxnSp>
        <p:nvCxnSpPr>
          <p:cNvPr id="542" name="Google Shape;542;p27"/>
          <p:cNvCxnSpPr/>
          <p:nvPr/>
        </p:nvCxnSpPr>
        <p:spPr>
          <a:xfrm>
            <a:off x="5605670" y="4328965"/>
            <a:ext cx="0" cy="373664"/>
          </a:xfrm>
          <a:prstGeom prst="straightConnector1">
            <a:avLst/>
          </a:prstGeom>
          <a:noFill/>
          <a:ln w="9525" cap="flat" cmpd="sng">
            <a:solidFill>
              <a:schemeClr val="accent1"/>
            </a:solidFill>
            <a:prstDash val="solid"/>
            <a:miter lim="800000"/>
            <a:headEnd type="none" w="sm" len="sm"/>
            <a:tailEnd type="triangle" w="med" len="med"/>
          </a:ln>
        </p:spPr>
      </p:cxnSp>
      <p:cxnSp>
        <p:nvCxnSpPr>
          <p:cNvPr id="543" name="Google Shape;543;p27"/>
          <p:cNvCxnSpPr/>
          <p:nvPr/>
        </p:nvCxnSpPr>
        <p:spPr>
          <a:xfrm>
            <a:off x="9041709" y="4376659"/>
            <a:ext cx="0" cy="471012"/>
          </a:xfrm>
          <a:prstGeom prst="straightConnector1">
            <a:avLst/>
          </a:prstGeom>
          <a:noFill/>
          <a:ln w="9525" cap="flat" cmpd="sng">
            <a:solidFill>
              <a:schemeClr val="accent1"/>
            </a:solidFill>
            <a:prstDash val="solid"/>
            <a:miter lim="800000"/>
            <a:headEnd type="none" w="sm" len="sm"/>
            <a:tailEnd type="triangle" w="med" len="med"/>
          </a:ln>
        </p:spPr>
      </p:cxnSp>
      <p:sp>
        <p:nvSpPr>
          <p:cNvPr id="544" name="Google Shape;544;p27"/>
          <p:cNvSpPr/>
          <p:nvPr/>
        </p:nvSpPr>
        <p:spPr>
          <a:xfrm>
            <a:off x="1432067" y="5638800"/>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1</a:t>
            </a:r>
            <a:endParaRPr/>
          </a:p>
        </p:txBody>
      </p:sp>
      <p:sp>
        <p:nvSpPr>
          <p:cNvPr id="545" name="Google Shape;545;p27"/>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546" name="Google Shape;546;p27"/>
          <p:cNvSpPr/>
          <p:nvPr/>
        </p:nvSpPr>
        <p:spPr>
          <a:xfrm>
            <a:off x="2918793" y="4515797"/>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2</a:t>
            </a:r>
            <a:endParaRPr/>
          </a:p>
        </p:txBody>
      </p:sp>
      <p:sp>
        <p:nvSpPr>
          <p:cNvPr id="547" name="Google Shape;547;p27"/>
          <p:cNvSpPr/>
          <p:nvPr/>
        </p:nvSpPr>
        <p:spPr>
          <a:xfrm>
            <a:off x="2858743" y="5759918"/>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3</a:t>
            </a:r>
            <a:endParaRPr/>
          </a:p>
        </p:txBody>
      </p:sp>
      <p:sp>
        <p:nvSpPr>
          <p:cNvPr id="548" name="Google Shape;548;p27"/>
          <p:cNvSpPr/>
          <p:nvPr/>
        </p:nvSpPr>
        <p:spPr>
          <a:xfrm>
            <a:off x="3314804" y="5434655"/>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Selección múltiple=&gt; estrato (tarifa básica)</a:t>
            </a:r>
            <a:endParaRPr sz="1400">
              <a:solidFill>
                <a:schemeClr val="lt1"/>
              </a:solidFill>
              <a:latin typeface="Calibri"/>
              <a:ea typeface="Calibri"/>
              <a:cs typeface="Calibri"/>
              <a:sym typeface="Calibri"/>
            </a:endParaRPr>
          </a:p>
        </p:txBody>
      </p:sp>
      <p:sp>
        <p:nvSpPr>
          <p:cNvPr id="549" name="Google Shape;549;p27"/>
          <p:cNvSpPr/>
          <p:nvPr/>
        </p:nvSpPr>
        <p:spPr>
          <a:xfrm>
            <a:off x="10399749" y="4960756"/>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5" name="Google Shape;555;p28"/>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556" name="Google Shape;556;p28" descr="Imagen que contiene dibujo, luz&#10;&#10;Descripción generada automáticamente"/>
          <p:cNvPicPr preferRelativeResize="0"/>
          <p:nvPr/>
        </p:nvPicPr>
        <p:blipFill rotWithShape="1">
          <a:blip r:embed="rId3">
            <a:alphaModFix/>
          </a:blip>
          <a:srcRect/>
          <a:stretch/>
        </p:blipFill>
        <p:spPr>
          <a:xfrm>
            <a:off x="9137373" y="859296"/>
            <a:ext cx="1615833" cy="1608652"/>
          </a:xfrm>
          <a:prstGeom prst="rect">
            <a:avLst/>
          </a:prstGeom>
          <a:noFill/>
          <a:ln>
            <a:noFill/>
          </a:ln>
        </p:spPr>
      </p:pic>
      <p:sp>
        <p:nvSpPr>
          <p:cNvPr id="557" name="Google Shape;557;p28"/>
          <p:cNvSpPr/>
          <p:nvPr/>
        </p:nvSpPr>
        <p:spPr>
          <a:xfrm>
            <a:off x="3054628" y="2144299"/>
            <a:ext cx="4423826"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Identificación de variables </a:t>
            </a:r>
            <a:endParaRPr sz="1800">
              <a:solidFill>
                <a:schemeClr val="dk1"/>
              </a:solidFill>
              <a:latin typeface="Calibri"/>
              <a:ea typeface="Calibri"/>
              <a:cs typeface="Calibri"/>
              <a:sym typeface="Calibri"/>
            </a:endParaRPr>
          </a:p>
        </p:txBody>
      </p:sp>
      <p:sp>
        <p:nvSpPr>
          <p:cNvPr id="558" name="Google Shape;558;p28"/>
          <p:cNvSpPr/>
          <p:nvPr/>
        </p:nvSpPr>
        <p:spPr>
          <a:xfrm>
            <a:off x="2729948" y="1471932"/>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Variables del programa</a:t>
            </a:r>
            <a:endParaRPr sz="1800">
              <a:solidFill>
                <a:schemeClr val="lt1"/>
              </a:solidFill>
              <a:latin typeface="Calibri"/>
              <a:ea typeface="Calibri"/>
              <a:cs typeface="Calibri"/>
              <a:sym typeface="Calibri"/>
            </a:endParaRPr>
          </a:p>
        </p:txBody>
      </p:sp>
      <p:sp>
        <p:nvSpPr>
          <p:cNvPr id="559" name="Google Shape;559;p28"/>
          <p:cNvSpPr/>
          <p:nvPr/>
        </p:nvSpPr>
        <p:spPr>
          <a:xfrm>
            <a:off x="3141268" y="3771254"/>
            <a:ext cx="4337186" cy="98627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ENTRADA: </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 documento =&gt; long</a:t>
            </a: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estado =&gt; char</a:t>
            </a: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estrato =&gt; int</a:t>
            </a:r>
            <a:endParaRPr sz="1400">
              <a:solidFill>
                <a:schemeClr val="lt1"/>
              </a:solidFill>
              <a:latin typeface="Calibri"/>
              <a:ea typeface="Calibri"/>
              <a:cs typeface="Calibri"/>
              <a:sym typeface="Calibri"/>
            </a:endParaRPr>
          </a:p>
        </p:txBody>
      </p:sp>
      <p:cxnSp>
        <p:nvCxnSpPr>
          <p:cNvPr id="560" name="Google Shape;560;p28"/>
          <p:cNvCxnSpPr/>
          <p:nvPr/>
        </p:nvCxnSpPr>
        <p:spPr>
          <a:xfrm>
            <a:off x="5271969" y="3327056"/>
            <a:ext cx="0" cy="373664"/>
          </a:xfrm>
          <a:prstGeom prst="straightConnector1">
            <a:avLst/>
          </a:prstGeom>
          <a:noFill/>
          <a:ln w="9525" cap="flat" cmpd="sng">
            <a:solidFill>
              <a:schemeClr val="accent1"/>
            </a:solidFill>
            <a:prstDash val="solid"/>
            <a:miter lim="800000"/>
            <a:headEnd type="none" w="sm" len="sm"/>
            <a:tailEnd type="triangle" w="med" len="med"/>
          </a:ln>
        </p:spPr>
      </p:cxnSp>
      <p:sp>
        <p:nvSpPr>
          <p:cNvPr id="561" name="Google Shape;561;p28"/>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562" name="Google Shape;562;p28"/>
          <p:cNvSpPr/>
          <p:nvPr/>
        </p:nvSpPr>
        <p:spPr>
          <a:xfrm>
            <a:off x="3054628" y="5386068"/>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SALIDA:</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tb =&gt; float o long</a:t>
            </a:r>
            <a:endParaRPr sz="14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29"/>
          <p:cNvSpPr txBox="1"/>
          <p:nvPr/>
        </p:nvSpPr>
        <p:spPr>
          <a:xfrm>
            <a:off x="9319986" y="-33999"/>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569" name="Google Shape;569;p29" descr="Imagen que contiene dibujo, luz&#10;&#10;Descripción generada automáticamente"/>
          <p:cNvPicPr preferRelativeResize="0"/>
          <p:nvPr/>
        </p:nvPicPr>
        <p:blipFill rotWithShape="1">
          <a:blip r:embed="rId3">
            <a:alphaModFix/>
          </a:blip>
          <a:srcRect/>
          <a:stretch/>
        </p:blipFill>
        <p:spPr>
          <a:xfrm>
            <a:off x="10756181" y="612332"/>
            <a:ext cx="838571" cy="834844"/>
          </a:xfrm>
          <a:prstGeom prst="rect">
            <a:avLst/>
          </a:prstGeom>
          <a:noFill/>
          <a:ln>
            <a:noFill/>
          </a:ln>
        </p:spPr>
      </p:pic>
      <p:sp>
        <p:nvSpPr>
          <p:cNvPr id="570" name="Google Shape;570;p29"/>
          <p:cNvSpPr/>
          <p:nvPr/>
        </p:nvSpPr>
        <p:spPr>
          <a:xfrm>
            <a:off x="3366052" y="6315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Ejercicio: Tarifa Básica (Código)</a:t>
            </a:r>
            <a:endParaRPr sz="1800">
              <a:solidFill>
                <a:schemeClr val="lt1"/>
              </a:solidFill>
              <a:latin typeface="Calibri"/>
              <a:ea typeface="Calibri"/>
              <a:cs typeface="Calibri"/>
              <a:sym typeface="Calibri"/>
            </a:endParaRPr>
          </a:p>
        </p:txBody>
      </p:sp>
      <p:sp>
        <p:nvSpPr>
          <p:cNvPr id="571" name="Google Shape;571;p29"/>
          <p:cNvSpPr txBox="1"/>
          <p:nvPr/>
        </p:nvSpPr>
        <p:spPr>
          <a:xfrm>
            <a:off x="3417209" y="169836"/>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pic>
        <p:nvPicPr>
          <p:cNvPr id="572" name="Google Shape;572;p29"/>
          <p:cNvPicPr preferRelativeResize="0"/>
          <p:nvPr/>
        </p:nvPicPr>
        <p:blipFill rotWithShape="1">
          <a:blip r:embed="rId4">
            <a:alphaModFix/>
          </a:blip>
          <a:srcRect/>
          <a:stretch/>
        </p:blipFill>
        <p:spPr>
          <a:xfrm>
            <a:off x="626317" y="991317"/>
            <a:ext cx="9532616" cy="569684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8" name="Google Shape;578;p30"/>
          <p:cNvSpPr txBox="1"/>
          <p:nvPr/>
        </p:nvSpPr>
        <p:spPr>
          <a:xfrm>
            <a:off x="9221535" y="54077"/>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579" name="Google Shape;579;p30" descr="Imagen que contiene dibujo, luz&#10;&#10;Descripción generada automáticamente"/>
          <p:cNvPicPr preferRelativeResize="0"/>
          <p:nvPr/>
        </p:nvPicPr>
        <p:blipFill rotWithShape="1">
          <a:blip r:embed="rId3">
            <a:alphaModFix/>
          </a:blip>
          <a:srcRect/>
          <a:stretch/>
        </p:blipFill>
        <p:spPr>
          <a:xfrm>
            <a:off x="10657542" y="581488"/>
            <a:ext cx="838571" cy="834844"/>
          </a:xfrm>
          <a:prstGeom prst="rect">
            <a:avLst/>
          </a:prstGeom>
          <a:noFill/>
          <a:ln>
            <a:noFill/>
          </a:ln>
        </p:spPr>
      </p:pic>
      <p:sp>
        <p:nvSpPr>
          <p:cNvPr id="580" name="Google Shape;580;p30"/>
          <p:cNvSpPr/>
          <p:nvPr/>
        </p:nvSpPr>
        <p:spPr>
          <a:xfrm>
            <a:off x="3366052" y="718590"/>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Ejercicio: Tarifa Básica (Código)</a:t>
            </a:r>
            <a:endParaRPr sz="1800">
              <a:solidFill>
                <a:schemeClr val="lt1"/>
              </a:solidFill>
              <a:latin typeface="Calibri"/>
              <a:ea typeface="Calibri"/>
              <a:cs typeface="Calibri"/>
              <a:sym typeface="Calibri"/>
            </a:endParaRPr>
          </a:p>
        </p:txBody>
      </p:sp>
      <p:sp>
        <p:nvSpPr>
          <p:cNvPr id="581" name="Google Shape;581;p30"/>
          <p:cNvSpPr txBox="1"/>
          <p:nvPr/>
        </p:nvSpPr>
        <p:spPr>
          <a:xfrm>
            <a:off x="3410309" y="146409"/>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pic>
        <p:nvPicPr>
          <p:cNvPr id="582" name="Google Shape;582;p30"/>
          <p:cNvPicPr preferRelativeResize="0"/>
          <p:nvPr/>
        </p:nvPicPr>
        <p:blipFill rotWithShape="1">
          <a:blip r:embed="rId4">
            <a:alphaModFix/>
          </a:blip>
          <a:srcRect/>
          <a:stretch/>
        </p:blipFill>
        <p:spPr>
          <a:xfrm>
            <a:off x="799310" y="1105031"/>
            <a:ext cx="9260795" cy="56065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p:nvPr/>
        </p:nvSpPr>
        <p:spPr>
          <a:xfrm>
            <a:off x="3359453" y="345587"/>
            <a:ext cx="496712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dirty="0">
                <a:solidFill>
                  <a:srgbClr val="FF0062"/>
                </a:solidFill>
                <a:latin typeface="Ubuntu"/>
                <a:ea typeface="Ubuntu"/>
                <a:cs typeface="Ubuntu"/>
                <a:sym typeface="Ubuntu"/>
              </a:rPr>
              <a:t>     </a:t>
            </a:r>
            <a:r>
              <a:rPr lang="es-ES" sz="2800" b="1" dirty="0">
                <a:solidFill>
                  <a:schemeClr val="accent2"/>
                </a:solidFill>
                <a:latin typeface="Ubuntu"/>
                <a:ea typeface="Ubuntu"/>
                <a:cs typeface="Ubuntu"/>
                <a:sym typeface="Ubuntu"/>
              </a:rPr>
              <a:t>Programación Básica</a:t>
            </a:r>
            <a:endParaRPr dirty="0">
              <a:solidFill>
                <a:schemeClr val="accent2"/>
              </a:solidFill>
            </a:endParaRPr>
          </a:p>
        </p:txBody>
      </p:sp>
      <p:sp>
        <p:nvSpPr>
          <p:cNvPr id="151" name="Google Shape;151;p4"/>
          <p:cNvSpPr txBox="1"/>
          <p:nvPr/>
        </p:nvSpPr>
        <p:spPr>
          <a:xfrm>
            <a:off x="2277054" y="3244334"/>
            <a:ext cx="8216343"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  </a:t>
            </a:r>
            <a:r>
              <a:rPr lang="es-ES" sz="2400" b="1">
                <a:solidFill>
                  <a:srgbClr val="1F3864"/>
                </a:solidFill>
                <a:latin typeface="Ubuntu"/>
                <a:ea typeface="Ubuntu"/>
                <a:cs typeface="Ubuntu"/>
                <a:sym typeface="Ubuntu"/>
              </a:rPr>
              <a:t>Introducción al ciclo II – Programación Básica</a:t>
            </a:r>
            <a:endParaRPr/>
          </a:p>
        </p:txBody>
      </p:sp>
      <p:grpSp>
        <p:nvGrpSpPr>
          <p:cNvPr id="152" name="Google Shape;152;p4"/>
          <p:cNvGrpSpPr/>
          <p:nvPr/>
        </p:nvGrpSpPr>
        <p:grpSpPr>
          <a:xfrm>
            <a:off x="2000955" y="3257175"/>
            <a:ext cx="390047" cy="369280"/>
            <a:chOff x="2078" y="1680"/>
            <a:chExt cx="1615" cy="1615"/>
          </a:xfrm>
        </p:grpSpPr>
        <p:sp>
          <p:nvSpPr>
            <p:cNvPr id="153" name="Google Shape;153;p4"/>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4"/>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4"/>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4"/>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4"/>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8" name="Google Shape;588;p31"/>
          <p:cNvSpPr txBox="1"/>
          <p:nvPr/>
        </p:nvSpPr>
        <p:spPr>
          <a:xfrm>
            <a:off x="9221535" y="54077"/>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589" name="Google Shape;589;p31" descr="Imagen que contiene dibujo, luz&#10;&#10;Descripción generada automáticamente"/>
          <p:cNvPicPr preferRelativeResize="0"/>
          <p:nvPr/>
        </p:nvPicPr>
        <p:blipFill rotWithShape="1">
          <a:blip r:embed="rId3">
            <a:alphaModFix/>
          </a:blip>
          <a:srcRect/>
          <a:stretch/>
        </p:blipFill>
        <p:spPr>
          <a:xfrm>
            <a:off x="10657542" y="581488"/>
            <a:ext cx="838571" cy="834844"/>
          </a:xfrm>
          <a:prstGeom prst="rect">
            <a:avLst/>
          </a:prstGeom>
          <a:noFill/>
          <a:ln>
            <a:noFill/>
          </a:ln>
        </p:spPr>
      </p:pic>
      <p:sp>
        <p:nvSpPr>
          <p:cNvPr id="590" name="Google Shape;590;p31"/>
          <p:cNvSpPr/>
          <p:nvPr/>
        </p:nvSpPr>
        <p:spPr>
          <a:xfrm>
            <a:off x="3366052" y="608074"/>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Ejercicio: Tarifa Básica (Código)</a:t>
            </a:r>
            <a:endParaRPr sz="1800">
              <a:solidFill>
                <a:schemeClr val="lt1"/>
              </a:solidFill>
              <a:latin typeface="Calibri"/>
              <a:ea typeface="Calibri"/>
              <a:cs typeface="Calibri"/>
              <a:sym typeface="Calibri"/>
            </a:endParaRPr>
          </a:p>
        </p:txBody>
      </p:sp>
      <p:sp>
        <p:nvSpPr>
          <p:cNvPr id="591" name="Google Shape;591;p31"/>
          <p:cNvSpPr txBox="1"/>
          <p:nvPr/>
        </p:nvSpPr>
        <p:spPr>
          <a:xfrm>
            <a:off x="3410309" y="146409"/>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pic>
        <p:nvPicPr>
          <p:cNvPr id="592" name="Google Shape;592;p31"/>
          <p:cNvPicPr preferRelativeResize="0"/>
          <p:nvPr/>
        </p:nvPicPr>
        <p:blipFill rotWithShape="1">
          <a:blip r:embed="rId4">
            <a:alphaModFix/>
          </a:blip>
          <a:srcRect/>
          <a:stretch/>
        </p:blipFill>
        <p:spPr>
          <a:xfrm>
            <a:off x="877129" y="1193401"/>
            <a:ext cx="9327045" cy="56105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2"/>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598" name="Google Shape;598;p32"/>
          <p:cNvSpPr txBox="1"/>
          <p:nvPr/>
        </p:nvSpPr>
        <p:spPr>
          <a:xfrm>
            <a:off x="2140930" y="1580213"/>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a:t>
            </a:r>
            <a:endParaRPr/>
          </a:p>
        </p:txBody>
      </p:sp>
      <p:grpSp>
        <p:nvGrpSpPr>
          <p:cNvPr id="599" name="Google Shape;599;p32"/>
          <p:cNvGrpSpPr/>
          <p:nvPr/>
        </p:nvGrpSpPr>
        <p:grpSpPr>
          <a:xfrm>
            <a:off x="1601748" y="1642438"/>
            <a:ext cx="390047" cy="369280"/>
            <a:chOff x="2078" y="1680"/>
            <a:chExt cx="1615" cy="1615"/>
          </a:xfrm>
        </p:grpSpPr>
        <p:sp>
          <p:nvSpPr>
            <p:cNvPr id="600" name="Google Shape;600;p3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3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3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3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3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32"/>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6" name="Google Shape;606;p32"/>
          <p:cNvSpPr txBox="1"/>
          <p:nvPr/>
        </p:nvSpPr>
        <p:spPr>
          <a:xfrm>
            <a:off x="2074732" y="3026896"/>
            <a:ext cx="8216343"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chemeClr val="dk1"/>
                </a:solidFill>
                <a:latin typeface="Ubuntu"/>
                <a:ea typeface="Ubuntu"/>
                <a:cs typeface="Ubuntu"/>
                <a:sym typeface="Ubuntu"/>
              </a:rPr>
              <a:t>Ciclos:</a:t>
            </a:r>
            <a:endParaRPr/>
          </a:p>
          <a:p>
            <a:pPr marL="285750" marR="0" lvl="0" indent="-285750" algn="just" rtl="0">
              <a:spcBef>
                <a:spcPts val="0"/>
              </a:spcBef>
              <a:spcAft>
                <a:spcPts val="0"/>
              </a:spcAft>
              <a:buClr>
                <a:schemeClr val="dk1"/>
              </a:buClr>
              <a:buSzPts val="1800"/>
              <a:buFont typeface="Ubuntu"/>
              <a:buChar char="-"/>
            </a:pPr>
            <a:r>
              <a:rPr lang="es-ES" sz="1800" b="1">
                <a:solidFill>
                  <a:schemeClr val="dk1"/>
                </a:solidFill>
                <a:latin typeface="Ubuntu"/>
                <a:ea typeface="Ubuntu"/>
                <a:cs typeface="Ubuntu"/>
                <a:sym typeface="Ubuntu"/>
              </a:rPr>
              <a:t>For (Ciclo PARA)</a:t>
            </a:r>
            <a:endParaRPr/>
          </a:p>
          <a:p>
            <a:pPr marL="285750" marR="0" lvl="0" indent="-171450" algn="just" rtl="0">
              <a:spcBef>
                <a:spcPts val="0"/>
              </a:spcBef>
              <a:spcAft>
                <a:spcPts val="0"/>
              </a:spcAft>
              <a:buClr>
                <a:schemeClr val="dk1"/>
              </a:buClr>
              <a:buSzPts val="1800"/>
              <a:buFont typeface="Calibri"/>
              <a:buNone/>
            </a:pPr>
            <a:endParaRPr sz="1800" b="1">
              <a:solidFill>
                <a:schemeClr val="dk1"/>
              </a:solidFill>
              <a:latin typeface="Ubuntu"/>
              <a:ea typeface="Ubuntu"/>
              <a:cs typeface="Ubuntu"/>
              <a:sym typeface="Ubuntu"/>
            </a:endParaRPr>
          </a:p>
          <a:p>
            <a:pPr marL="285750" marR="0" lvl="0" indent="-285750" algn="just" rtl="0">
              <a:spcBef>
                <a:spcPts val="0"/>
              </a:spcBef>
              <a:spcAft>
                <a:spcPts val="0"/>
              </a:spcAft>
              <a:buClr>
                <a:schemeClr val="dk1"/>
              </a:buClr>
              <a:buSzPts val="1800"/>
              <a:buFont typeface="Ubuntu"/>
              <a:buChar char="-"/>
            </a:pPr>
            <a:r>
              <a:rPr lang="es-ES" sz="1800" b="1">
                <a:solidFill>
                  <a:schemeClr val="dk1"/>
                </a:solidFill>
                <a:latin typeface="Ubuntu"/>
                <a:ea typeface="Ubuntu"/>
                <a:cs typeface="Ubuntu"/>
                <a:sym typeface="Ubuntu"/>
              </a:rPr>
              <a:t>While (Ciclo  Hacer Mientras)</a:t>
            </a:r>
            <a:endParaRPr/>
          </a:p>
          <a:p>
            <a:pPr marL="0" marR="0" lvl="0" indent="0" algn="just" rtl="0">
              <a:spcBef>
                <a:spcPts val="0"/>
              </a:spcBef>
              <a:spcAft>
                <a:spcPts val="0"/>
              </a:spcAft>
              <a:buNone/>
            </a:pPr>
            <a:endParaRPr sz="1800" b="1">
              <a:solidFill>
                <a:schemeClr val="dk1"/>
              </a:solidFill>
              <a:latin typeface="Ubuntu"/>
              <a:ea typeface="Ubuntu"/>
              <a:cs typeface="Ubuntu"/>
              <a:sym typeface="Ubuntu"/>
            </a:endParaRPr>
          </a:p>
          <a:p>
            <a:pPr marL="285750" marR="0" lvl="0" indent="-285750" algn="just" rtl="0">
              <a:spcBef>
                <a:spcPts val="0"/>
              </a:spcBef>
              <a:spcAft>
                <a:spcPts val="0"/>
              </a:spcAft>
              <a:buClr>
                <a:schemeClr val="dk1"/>
              </a:buClr>
              <a:buSzPts val="1800"/>
              <a:buFont typeface="Ubuntu"/>
              <a:buChar char="-"/>
            </a:pPr>
            <a:r>
              <a:rPr lang="es-ES" sz="1800" b="1">
                <a:solidFill>
                  <a:schemeClr val="dk1"/>
                </a:solidFill>
                <a:latin typeface="Ubuntu"/>
                <a:ea typeface="Ubuntu"/>
                <a:cs typeface="Ubuntu"/>
                <a:sym typeface="Ubuntu"/>
              </a:rPr>
              <a:t>Do while (Ciclo Hacer Hasta)</a:t>
            </a:r>
            <a:endParaRPr/>
          </a:p>
        </p:txBody>
      </p:sp>
      <p:grpSp>
        <p:nvGrpSpPr>
          <p:cNvPr id="607" name="Google Shape;607;p32"/>
          <p:cNvGrpSpPr/>
          <p:nvPr/>
        </p:nvGrpSpPr>
        <p:grpSpPr>
          <a:xfrm>
            <a:off x="1623967" y="3006088"/>
            <a:ext cx="390047" cy="369280"/>
            <a:chOff x="2078" y="1680"/>
            <a:chExt cx="1615" cy="1615"/>
          </a:xfrm>
        </p:grpSpPr>
        <p:sp>
          <p:nvSpPr>
            <p:cNvPr id="608" name="Google Shape;608;p3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3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3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3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3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613;p32"/>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3"/>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619" name="Google Shape;619;p33"/>
          <p:cNvSpPr txBox="1"/>
          <p:nvPr/>
        </p:nvSpPr>
        <p:spPr>
          <a:xfrm>
            <a:off x="2132868" y="1208809"/>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Ciclo PARA ( for)</a:t>
            </a:r>
            <a:endParaRPr/>
          </a:p>
        </p:txBody>
      </p:sp>
      <p:grpSp>
        <p:nvGrpSpPr>
          <p:cNvPr id="620" name="Google Shape;620;p33"/>
          <p:cNvGrpSpPr/>
          <p:nvPr/>
        </p:nvGrpSpPr>
        <p:grpSpPr>
          <a:xfrm>
            <a:off x="1745237" y="1255345"/>
            <a:ext cx="390047" cy="369280"/>
            <a:chOff x="2078" y="1680"/>
            <a:chExt cx="1615" cy="1615"/>
          </a:xfrm>
        </p:grpSpPr>
        <p:sp>
          <p:nvSpPr>
            <p:cNvPr id="621" name="Google Shape;621;p3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 name="Google Shape;622;p3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 name="Google Shape;623;p3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3"/>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 name="Google Shape;625;p3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33"/>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27" name="Google Shape;627;p33"/>
          <p:cNvPicPr preferRelativeResize="0"/>
          <p:nvPr/>
        </p:nvPicPr>
        <p:blipFill rotWithShape="1">
          <a:blip r:embed="rId3">
            <a:alphaModFix/>
          </a:blip>
          <a:srcRect/>
          <a:stretch/>
        </p:blipFill>
        <p:spPr>
          <a:xfrm>
            <a:off x="2279374" y="1730438"/>
            <a:ext cx="7333836" cy="42184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4"/>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633" name="Google Shape;633;p34"/>
          <p:cNvSpPr txBox="1"/>
          <p:nvPr/>
        </p:nvSpPr>
        <p:spPr>
          <a:xfrm>
            <a:off x="2132868" y="1208809"/>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Ciclo PARA ( for)</a:t>
            </a:r>
            <a:endParaRPr/>
          </a:p>
        </p:txBody>
      </p:sp>
      <p:grpSp>
        <p:nvGrpSpPr>
          <p:cNvPr id="634" name="Google Shape;634;p34"/>
          <p:cNvGrpSpPr/>
          <p:nvPr/>
        </p:nvGrpSpPr>
        <p:grpSpPr>
          <a:xfrm>
            <a:off x="1745237" y="1255345"/>
            <a:ext cx="390047" cy="369280"/>
            <a:chOff x="2078" y="1680"/>
            <a:chExt cx="1615" cy="1615"/>
          </a:xfrm>
        </p:grpSpPr>
        <p:sp>
          <p:nvSpPr>
            <p:cNvPr id="635" name="Google Shape;635;p34"/>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34"/>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34"/>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34"/>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34"/>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34"/>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41" name="Google Shape;641;p34"/>
          <p:cNvPicPr preferRelativeResize="0"/>
          <p:nvPr/>
        </p:nvPicPr>
        <p:blipFill rotWithShape="1">
          <a:blip r:embed="rId3">
            <a:alphaModFix/>
          </a:blip>
          <a:srcRect/>
          <a:stretch/>
        </p:blipFill>
        <p:spPr>
          <a:xfrm>
            <a:off x="1503708" y="1916636"/>
            <a:ext cx="7454762" cy="425418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5"/>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647" name="Google Shape;647;p35"/>
          <p:cNvSpPr txBox="1"/>
          <p:nvPr/>
        </p:nvSpPr>
        <p:spPr>
          <a:xfrm>
            <a:off x="2132868" y="1208809"/>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Ciclo PARA ( for)</a:t>
            </a:r>
            <a:endParaRPr/>
          </a:p>
        </p:txBody>
      </p:sp>
      <p:grpSp>
        <p:nvGrpSpPr>
          <p:cNvPr id="648" name="Google Shape;648;p35"/>
          <p:cNvGrpSpPr/>
          <p:nvPr/>
        </p:nvGrpSpPr>
        <p:grpSpPr>
          <a:xfrm>
            <a:off x="1745237" y="1255345"/>
            <a:ext cx="390047" cy="369280"/>
            <a:chOff x="2078" y="1680"/>
            <a:chExt cx="1615" cy="1615"/>
          </a:xfrm>
        </p:grpSpPr>
        <p:sp>
          <p:nvSpPr>
            <p:cNvPr id="649" name="Google Shape;649;p35"/>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35"/>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1" name="Google Shape;651;p35"/>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2" name="Google Shape;652;p35"/>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p35"/>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4" name="Google Shape;654;p35"/>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55" name="Google Shape;655;p35"/>
          <p:cNvPicPr preferRelativeResize="0"/>
          <p:nvPr/>
        </p:nvPicPr>
        <p:blipFill rotWithShape="1">
          <a:blip r:embed="rId3">
            <a:alphaModFix/>
          </a:blip>
          <a:srcRect/>
          <a:stretch/>
        </p:blipFill>
        <p:spPr>
          <a:xfrm>
            <a:off x="1169614" y="2118799"/>
            <a:ext cx="9153041" cy="22315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6"/>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661" name="Google Shape;661;p36"/>
          <p:cNvSpPr txBox="1"/>
          <p:nvPr/>
        </p:nvSpPr>
        <p:spPr>
          <a:xfrm>
            <a:off x="2132868" y="1208809"/>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Ciclo MIENTRAS (while)</a:t>
            </a:r>
            <a:endParaRPr/>
          </a:p>
        </p:txBody>
      </p:sp>
      <p:grpSp>
        <p:nvGrpSpPr>
          <p:cNvPr id="662" name="Google Shape;662;p36"/>
          <p:cNvGrpSpPr/>
          <p:nvPr/>
        </p:nvGrpSpPr>
        <p:grpSpPr>
          <a:xfrm>
            <a:off x="1745237" y="1255345"/>
            <a:ext cx="390047" cy="369280"/>
            <a:chOff x="2078" y="1680"/>
            <a:chExt cx="1615" cy="1615"/>
          </a:xfrm>
        </p:grpSpPr>
        <p:sp>
          <p:nvSpPr>
            <p:cNvPr id="663" name="Google Shape;663;p36"/>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4" name="Google Shape;664;p36"/>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665;p36"/>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Google Shape;666;p36"/>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7" name="Google Shape;667;p36"/>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8" name="Google Shape;668;p36"/>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69" name="Google Shape;669;p36"/>
          <p:cNvPicPr preferRelativeResize="0"/>
          <p:nvPr/>
        </p:nvPicPr>
        <p:blipFill rotWithShape="1">
          <a:blip r:embed="rId3">
            <a:alphaModFix/>
          </a:blip>
          <a:srcRect/>
          <a:stretch/>
        </p:blipFill>
        <p:spPr>
          <a:xfrm>
            <a:off x="1940139" y="1986254"/>
            <a:ext cx="7305408" cy="35571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7"/>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675" name="Google Shape;675;p37"/>
          <p:cNvSpPr txBox="1"/>
          <p:nvPr/>
        </p:nvSpPr>
        <p:spPr>
          <a:xfrm>
            <a:off x="2132868" y="1208809"/>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Ciclo MIENTRAS (while)</a:t>
            </a:r>
            <a:endParaRPr/>
          </a:p>
        </p:txBody>
      </p:sp>
      <p:grpSp>
        <p:nvGrpSpPr>
          <p:cNvPr id="676" name="Google Shape;676;p37"/>
          <p:cNvGrpSpPr/>
          <p:nvPr/>
        </p:nvGrpSpPr>
        <p:grpSpPr>
          <a:xfrm>
            <a:off x="1745237" y="1255345"/>
            <a:ext cx="390047" cy="369280"/>
            <a:chOff x="2078" y="1680"/>
            <a:chExt cx="1615" cy="1615"/>
          </a:xfrm>
        </p:grpSpPr>
        <p:sp>
          <p:nvSpPr>
            <p:cNvPr id="677" name="Google Shape;677;p37"/>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37"/>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37"/>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37"/>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37"/>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682;p37"/>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83" name="Google Shape;683;p37"/>
          <p:cNvPicPr preferRelativeResize="0"/>
          <p:nvPr/>
        </p:nvPicPr>
        <p:blipFill rotWithShape="1">
          <a:blip r:embed="rId3">
            <a:alphaModFix/>
          </a:blip>
          <a:srcRect/>
          <a:stretch/>
        </p:blipFill>
        <p:spPr>
          <a:xfrm>
            <a:off x="3186770" y="2320816"/>
            <a:ext cx="5408749" cy="221636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38"/>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689" name="Google Shape;689;p38"/>
          <p:cNvSpPr txBox="1"/>
          <p:nvPr/>
        </p:nvSpPr>
        <p:spPr>
          <a:xfrm>
            <a:off x="2132868" y="1208809"/>
            <a:ext cx="91844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Ciclo HACER MIENTRAS ( do while)</a:t>
            </a:r>
            <a:endParaRPr/>
          </a:p>
        </p:txBody>
      </p:sp>
      <p:grpSp>
        <p:nvGrpSpPr>
          <p:cNvPr id="690" name="Google Shape;690;p38"/>
          <p:cNvGrpSpPr/>
          <p:nvPr/>
        </p:nvGrpSpPr>
        <p:grpSpPr>
          <a:xfrm>
            <a:off x="1745237" y="1255345"/>
            <a:ext cx="390047" cy="369280"/>
            <a:chOff x="2078" y="1680"/>
            <a:chExt cx="1615" cy="1615"/>
          </a:xfrm>
        </p:grpSpPr>
        <p:sp>
          <p:nvSpPr>
            <p:cNvPr id="691" name="Google Shape;691;p38"/>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2" name="Google Shape;692;p38"/>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38"/>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694;p38"/>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5" name="Google Shape;695;p38"/>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696;p38"/>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97" name="Google Shape;697;p38"/>
          <p:cNvPicPr preferRelativeResize="0"/>
          <p:nvPr/>
        </p:nvPicPr>
        <p:blipFill rotWithShape="1">
          <a:blip r:embed="rId3">
            <a:alphaModFix/>
          </a:blip>
          <a:srcRect/>
          <a:stretch/>
        </p:blipFill>
        <p:spPr>
          <a:xfrm>
            <a:off x="2622480" y="1730438"/>
            <a:ext cx="6410446" cy="45510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9"/>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703" name="Google Shape;703;p39"/>
          <p:cNvSpPr txBox="1"/>
          <p:nvPr/>
        </p:nvSpPr>
        <p:spPr>
          <a:xfrm>
            <a:off x="2132868" y="1208809"/>
            <a:ext cx="918448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Control  - Ciclo HACER MIENTRAS ( Do while)</a:t>
            </a:r>
            <a:endParaRPr/>
          </a:p>
        </p:txBody>
      </p:sp>
      <p:grpSp>
        <p:nvGrpSpPr>
          <p:cNvPr id="704" name="Google Shape;704;p39"/>
          <p:cNvGrpSpPr/>
          <p:nvPr/>
        </p:nvGrpSpPr>
        <p:grpSpPr>
          <a:xfrm>
            <a:off x="1745237" y="1255345"/>
            <a:ext cx="390047" cy="369280"/>
            <a:chOff x="2078" y="1680"/>
            <a:chExt cx="1615" cy="1615"/>
          </a:xfrm>
        </p:grpSpPr>
        <p:sp>
          <p:nvSpPr>
            <p:cNvPr id="705" name="Google Shape;705;p39"/>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706;p39"/>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7" name="Google Shape;707;p39"/>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8" name="Google Shape;708;p39"/>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Google Shape;709;p39"/>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Google Shape;710;p39"/>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11" name="Google Shape;711;p39"/>
          <p:cNvPicPr preferRelativeResize="0"/>
          <p:nvPr/>
        </p:nvPicPr>
        <p:blipFill rotWithShape="1">
          <a:blip r:embed="rId3">
            <a:alphaModFix/>
          </a:blip>
          <a:srcRect/>
          <a:stretch/>
        </p:blipFill>
        <p:spPr>
          <a:xfrm>
            <a:off x="2311975" y="2154306"/>
            <a:ext cx="7114965" cy="292504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7" name="Google Shape;717;p40"/>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718" name="Google Shape;718;p40" descr="Imagen que contiene dibujo, luz&#10;&#10;Descripción generada automáticamente"/>
          <p:cNvPicPr preferRelativeResize="0"/>
          <p:nvPr/>
        </p:nvPicPr>
        <p:blipFill rotWithShape="1">
          <a:blip r:embed="rId3">
            <a:alphaModFix/>
          </a:blip>
          <a:srcRect/>
          <a:stretch/>
        </p:blipFill>
        <p:spPr>
          <a:xfrm>
            <a:off x="9818971" y="993956"/>
            <a:ext cx="838571" cy="834844"/>
          </a:xfrm>
          <a:prstGeom prst="rect">
            <a:avLst/>
          </a:prstGeom>
          <a:noFill/>
          <a:ln>
            <a:noFill/>
          </a:ln>
        </p:spPr>
      </p:pic>
      <p:sp>
        <p:nvSpPr>
          <p:cNvPr id="719" name="Google Shape;719;p40"/>
          <p:cNvSpPr/>
          <p:nvPr/>
        </p:nvSpPr>
        <p:spPr>
          <a:xfrm>
            <a:off x="3227091" y="954667"/>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Ejemplo: Ciclos (FOR)</a:t>
            </a:r>
            <a:endParaRPr sz="1800">
              <a:solidFill>
                <a:schemeClr val="lt1"/>
              </a:solidFill>
              <a:latin typeface="Calibri"/>
              <a:ea typeface="Calibri"/>
              <a:cs typeface="Calibri"/>
              <a:sym typeface="Calibri"/>
            </a:endParaRPr>
          </a:p>
        </p:txBody>
      </p:sp>
      <p:sp>
        <p:nvSpPr>
          <p:cNvPr id="720" name="Google Shape;720;p40"/>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721" name="Google Shape;721;p40"/>
          <p:cNvSpPr txBox="1"/>
          <p:nvPr/>
        </p:nvSpPr>
        <p:spPr>
          <a:xfrm>
            <a:off x="558449" y="2405047"/>
            <a:ext cx="10560125" cy="26776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b="1">
                <a:solidFill>
                  <a:srgbClr val="1F3864"/>
                </a:solidFill>
                <a:latin typeface="Ubuntu"/>
                <a:ea typeface="Ubuntu"/>
                <a:cs typeface="Ubuntu"/>
                <a:sym typeface="Ubuntu"/>
              </a:rPr>
              <a:t>Dada la información sobre los </a:t>
            </a:r>
            <a:r>
              <a:rPr lang="es-ES" sz="1200" b="1">
                <a:solidFill>
                  <a:srgbClr val="1F3864"/>
                </a:solidFill>
                <a:highlight>
                  <a:srgbClr val="FFFF00"/>
                </a:highlight>
                <a:latin typeface="Ubuntu"/>
                <a:ea typeface="Ubuntu"/>
                <a:cs typeface="Ubuntu"/>
                <a:sym typeface="Ubuntu"/>
              </a:rPr>
              <a:t>N vendedores</a:t>
            </a:r>
            <a:r>
              <a:rPr lang="es-ES" sz="1200" b="1">
                <a:solidFill>
                  <a:srgbClr val="1F3864"/>
                </a:solidFill>
                <a:latin typeface="Ubuntu"/>
                <a:ea typeface="Ubuntu"/>
                <a:cs typeface="Ubuntu"/>
                <a:sym typeface="Ubuntu"/>
              </a:rPr>
              <a:t>:</a:t>
            </a:r>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highlight>
                  <a:srgbClr val="FFFF00"/>
                </a:highlight>
                <a:latin typeface="Ubuntu"/>
                <a:ea typeface="Ubuntu"/>
                <a:cs typeface="Ubuntu"/>
                <a:sym typeface="Ubuntu"/>
              </a:rPr>
              <a:t>Cédula</a:t>
            </a:r>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highlight>
                  <a:srgbClr val="FFFF00"/>
                </a:highlight>
                <a:latin typeface="Ubuntu"/>
                <a:ea typeface="Ubuntu"/>
                <a:cs typeface="Ubuntu"/>
                <a:sym typeface="Ubuntu"/>
              </a:rPr>
              <a:t>Tipo Vendedor </a:t>
            </a:r>
            <a:r>
              <a:rPr lang="es-ES" sz="1200" b="1">
                <a:solidFill>
                  <a:srgbClr val="1F3864"/>
                </a:solidFill>
                <a:latin typeface="Ubuntu"/>
                <a:ea typeface="Ubuntu"/>
                <a:cs typeface="Ubuntu"/>
                <a:sym typeface="Ubuntu"/>
              </a:rPr>
              <a:t>(1: Puerta a Puerta 2=Ejecutivo de ventas)</a:t>
            </a:r>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highlight>
                  <a:srgbClr val="FFFF00"/>
                </a:highlight>
                <a:latin typeface="Ubuntu"/>
                <a:ea typeface="Ubuntu"/>
                <a:cs typeface="Ubuntu"/>
                <a:sym typeface="Ubuntu"/>
              </a:rPr>
              <a:t>Valor ventas del mes</a:t>
            </a:r>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a:p>
            <a:pPr marL="0" marR="0" lvl="0" indent="0" algn="just" rtl="0">
              <a:spcBef>
                <a:spcPts val="0"/>
              </a:spcBef>
              <a:spcAft>
                <a:spcPts val="0"/>
              </a:spcAft>
              <a:buNone/>
            </a:pPr>
            <a:r>
              <a:rPr lang="es-ES" sz="1200" b="1">
                <a:solidFill>
                  <a:srgbClr val="1F3864"/>
                </a:solidFill>
                <a:latin typeface="Ubuntu"/>
                <a:ea typeface="Ubuntu"/>
                <a:cs typeface="Ubuntu"/>
                <a:sym typeface="Ubuntu"/>
              </a:rPr>
              <a:t>Se pide calcular el </a:t>
            </a:r>
            <a:r>
              <a:rPr lang="es-ES" sz="1200" b="1">
                <a:solidFill>
                  <a:srgbClr val="1F3864"/>
                </a:solidFill>
                <a:highlight>
                  <a:srgbClr val="00FF00"/>
                </a:highlight>
                <a:latin typeface="Ubuntu"/>
                <a:ea typeface="Ubuntu"/>
                <a:cs typeface="Ubuntu"/>
                <a:sym typeface="Ubuntu"/>
              </a:rPr>
              <a:t>valor de comisiones </a:t>
            </a:r>
            <a:r>
              <a:rPr lang="es-ES" sz="1200" b="1">
                <a:solidFill>
                  <a:srgbClr val="1F3864"/>
                </a:solidFill>
                <a:latin typeface="Ubuntu"/>
                <a:ea typeface="Ubuntu"/>
                <a:cs typeface="Ubuntu"/>
                <a:sym typeface="Ubuntu"/>
              </a:rPr>
              <a:t>de cada vendedor, de acuerdo con las siguientes observaciones:</a:t>
            </a:r>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0" marR="0" lvl="0" indent="0" algn="just" rtl="0">
              <a:spcBef>
                <a:spcPts val="0"/>
              </a:spcBef>
              <a:spcAft>
                <a:spcPts val="0"/>
              </a:spcAft>
              <a:buNone/>
            </a:pPr>
            <a:r>
              <a:rPr lang="es-ES" sz="1200" b="1">
                <a:solidFill>
                  <a:srgbClr val="1F3864"/>
                </a:solidFill>
                <a:latin typeface="Ubuntu"/>
                <a:ea typeface="Ubuntu"/>
                <a:cs typeface="Ubuntu"/>
                <a:sym typeface="Ubuntu"/>
              </a:rPr>
              <a:t>Información  para liquidar comisiones: </a:t>
            </a:r>
            <a:r>
              <a:rPr lang="es-ES" sz="1200" b="1">
                <a:solidFill>
                  <a:srgbClr val="1F3864"/>
                </a:solidFill>
                <a:highlight>
                  <a:srgbClr val="FF00FF"/>
                </a:highlight>
                <a:latin typeface="Ubuntu"/>
                <a:ea typeface="Ubuntu"/>
                <a:cs typeface="Ubuntu"/>
                <a:sym typeface="Ubuntu"/>
              </a:rPr>
              <a:t>Si el vendedor es puerta a puerta (1) gana por comisiones el 20% del valor de sus ventas y si es ejecutivo de ventas (2) gana por comisiones el 30% del valor de sus ventas del mes</a:t>
            </a:r>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5"/>
          <p:cNvSpPr txBox="1"/>
          <p:nvPr/>
        </p:nvSpPr>
        <p:spPr>
          <a:xfrm>
            <a:off x="3622908" y="541793"/>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Programación Básica</a:t>
            </a:r>
            <a:endParaRPr dirty="0">
              <a:solidFill>
                <a:schemeClr val="accent2"/>
              </a:solidFill>
            </a:endParaRPr>
          </a:p>
        </p:txBody>
      </p:sp>
      <p:sp>
        <p:nvSpPr>
          <p:cNvPr id="164" name="Google Shape;164;p5"/>
          <p:cNvSpPr txBox="1"/>
          <p:nvPr/>
        </p:nvSpPr>
        <p:spPr>
          <a:xfrm>
            <a:off x="7110953" y="541792"/>
            <a:ext cx="38618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Perfil de egreso</a:t>
            </a:r>
            <a:endParaRPr dirty="0">
              <a:solidFill>
                <a:schemeClr val="accent2"/>
              </a:solidFill>
            </a:endParaRPr>
          </a:p>
        </p:txBody>
      </p:sp>
      <p:sp>
        <p:nvSpPr>
          <p:cNvPr id="165" name="Google Shape;165;p5"/>
          <p:cNvSpPr txBox="1"/>
          <p:nvPr/>
        </p:nvSpPr>
        <p:spPr>
          <a:xfrm>
            <a:off x="1106384" y="1728690"/>
            <a:ext cx="10501746" cy="3777509"/>
          </a:xfrm>
          <a:prstGeom prst="rect">
            <a:avLst/>
          </a:prstGeom>
          <a:noFill/>
          <a:ln>
            <a:noFill/>
          </a:ln>
        </p:spPr>
        <p:txBody>
          <a:bodyPr spcFirstLastPara="1" wrap="square" lIns="91425" tIns="45700" rIns="91425" bIns="45700" anchor="t" anchorCtr="0">
            <a:spAutoFit/>
          </a:bodyPr>
          <a:lstStyle/>
          <a:p>
            <a:pPr marL="244475" marR="0" lvl="0" indent="-6350" algn="just" rtl="0">
              <a:lnSpc>
                <a:spcPct val="105000"/>
              </a:lnSpc>
              <a:spcBef>
                <a:spcPts val="0"/>
              </a:spcBef>
              <a:spcAft>
                <a:spcPts val="0"/>
              </a:spcAft>
              <a:buNone/>
            </a:pPr>
            <a:r>
              <a:rPr lang="es-ES" sz="1800">
                <a:solidFill>
                  <a:schemeClr val="dk1"/>
                </a:solidFill>
                <a:latin typeface="Calibri"/>
                <a:ea typeface="Calibri"/>
                <a:cs typeface="Calibri"/>
                <a:sym typeface="Calibri"/>
              </a:rPr>
              <a:t>El tripulante que haya culminado con éxito este ciclo estará en la capacidad de: </a:t>
            </a:r>
            <a:endParaRPr/>
          </a:p>
          <a:p>
            <a:pPr marL="36830" marR="0" lvl="0" indent="-6350" algn="l" rtl="0">
              <a:lnSpc>
                <a:spcPct val="107000"/>
              </a:lnSpc>
              <a:spcBef>
                <a:spcPts val="45"/>
              </a:spcBef>
              <a:spcAft>
                <a:spcPts val="0"/>
              </a:spcAft>
              <a:buNone/>
            </a:pPr>
            <a:r>
              <a:rPr lang="es-ES" sz="1800">
                <a:solidFill>
                  <a:schemeClr val="dk1"/>
                </a:solidFill>
                <a:latin typeface="Calibri"/>
                <a:ea typeface="Calibri"/>
                <a:cs typeface="Calibri"/>
                <a:sym typeface="Calibri"/>
              </a:rPr>
              <a:t>  </a:t>
            </a:r>
            <a:endParaRPr/>
          </a:p>
          <a:p>
            <a:pPr marL="342900" marR="3810" lvl="0" indent="-342900" algn="just" rtl="0">
              <a:lnSpc>
                <a:spcPct val="102000"/>
              </a:lnSpc>
              <a:spcBef>
                <a:spcPts val="35"/>
              </a:spcBef>
              <a:spcAft>
                <a:spcPts val="0"/>
              </a:spcAft>
              <a:buClr>
                <a:srgbClr val="C00000"/>
              </a:buClr>
              <a:buSzPts val="1800"/>
              <a:buFont typeface="Arial"/>
              <a:buChar char="●"/>
            </a:pPr>
            <a:r>
              <a:rPr lang="es-ES" sz="1800" u="none" strike="noStrike">
                <a:solidFill>
                  <a:srgbClr val="C00000"/>
                </a:solidFill>
                <a:latin typeface="Calibri"/>
                <a:ea typeface="Calibri"/>
                <a:cs typeface="Calibri"/>
                <a:sym typeface="Calibri"/>
              </a:rPr>
              <a:t>Desarrollar</a:t>
            </a:r>
            <a:r>
              <a:rPr lang="es-ES" sz="1800" u="none" strike="noStrike">
                <a:solidFill>
                  <a:schemeClr val="dk1"/>
                </a:solidFill>
                <a:latin typeface="Calibri"/>
                <a:ea typeface="Calibri"/>
                <a:cs typeface="Calibri"/>
                <a:sym typeface="Calibri"/>
              </a:rPr>
              <a:t> de manera individual un </a:t>
            </a:r>
            <a:r>
              <a:rPr lang="es-ES" sz="1800" u="none" strike="noStrike">
                <a:solidFill>
                  <a:srgbClr val="1F3864"/>
                </a:solidFill>
                <a:latin typeface="Calibri"/>
                <a:ea typeface="Calibri"/>
                <a:cs typeface="Calibri"/>
                <a:sym typeface="Calibri"/>
              </a:rPr>
              <a:t>programa orientado por objetos en Java</a:t>
            </a:r>
            <a:r>
              <a:rPr lang="es-ES" sz="1800" u="none" strike="noStrike">
                <a:solidFill>
                  <a:schemeClr val="dk1"/>
                </a:solidFill>
                <a:latin typeface="Calibri"/>
                <a:ea typeface="Calibri"/>
                <a:cs typeface="Calibri"/>
                <a:sym typeface="Calibri"/>
              </a:rPr>
              <a:t>, monousuario, para resolver los requerimientos planteados por un tercero, que use una </a:t>
            </a:r>
            <a:r>
              <a:rPr lang="es-ES" sz="1800" u="none" strike="noStrike">
                <a:solidFill>
                  <a:srgbClr val="1F3864"/>
                </a:solidFill>
                <a:latin typeface="Calibri"/>
                <a:ea typeface="Calibri"/>
                <a:cs typeface="Calibri"/>
                <a:sym typeface="Calibri"/>
              </a:rPr>
              <a:t>base de datos relacional</a:t>
            </a:r>
            <a:r>
              <a:rPr lang="es-ES" sz="1800" u="none" strike="noStrike">
                <a:solidFill>
                  <a:schemeClr val="dk1"/>
                </a:solidFill>
                <a:latin typeface="Calibri"/>
                <a:ea typeface="Calibri"/>
                <a:cs typeface="Calibri"/>
                <a:sym typeface="Calibri"/>
              </a:rPr>
              <a:t>, con una </a:t>
            </a:r>
            <a:r>
              <a:rPr lang="es-ES" sz="1800" u="none" strike="noStrike">
                <a:solidFill>
                  <a:srgbClr val="1F3864"/>
                </a:solidFill>
                <a:latin typeface="Calibri"/>
                <a:ea typeface="Calibri"/>
                <a:cs typeface="Calibri"/>
                <a:sym typeface="Calibri"/>
              </a:rPr>
              <a:t>arquitectura MVC </a:t>
            </a:r>
            <a:r>
              <a:rPr lang="es-ES" sz="1800" u="none" strike="noStrike">
                <a:solidFill>
                  <a:schemeClr val="dk1"/>
                </a:solidFill>
                <a:latin typeface="Calibri"/>
                <a:ea typeface="Calibri"/>
                <a:cs typeface="Calibri"/>
                <a:sym typeface="Calibri"/>
              </a:rPr>
              <a:t>y con una </a:t>
            </a:r>
            <a:r>
              <a:rPr lang="es-ES" sz="1800" u="none" strike="noStrike">
                <a:solidFill>
                  <a:srgbClr val="1F3864"/>
                </a:solidFill>
                <a:latin typeface="Calibri"/>
                <a:ea typeface="Calibri"/>
                <a:cs typeface="Calibri"/>
                <a:sym typeface="Calibri"/>
              </a:rPr>
              <a:t>interfaz gráfica</a:t>
            </a:r>
            <a:r>
              <a:rPr lang="es-ES" sz="1800">
                <a:solidFill>
                  <a:schemeClr val="dk1"/>
                </a:solidFill>
                <a:latin typeface="Calibri"/>
                <a:ea typeface="Calibri"/>
                <a:cs typeface="Calibri"/>
                <a:sym typeface="Calibri"/>
              </a:rPr>
              <a:t>.</a:t>
            </a:r>
            <a:endParaRPr sz="1800" u="none" strike="noStrike">
              <a:solidFill>
                <a:schemeClr val="dk1"/>
              </a:solidFill>
              <a:latin typeface="Calibri"/>
              <a:ea typeface="Calibri"/>
              <a:cs typeface="Calibri"/>
              <a:sym typeface="Calibri"/>
            </a:endParaRPr>
          </a:p>
          <a:p>
            <a:pPr marL="342900" marR="3810" lvl="0" indent="-342900" algn="just" rtl="0">
              <a:lnSpc>
                <a:spcPct val="102000"/>
              </a:lnSpc>
              <a:spcBef>
                <a:spcPts val="35"/>
              </a:spcBef>
              <a:spcAft>
                <a:spcPts val="0"/>
              </a:spcAft>
              <a:buClr>
                <a:srgbClr val="C00000"/>
              </a:buClr>
              <a:buSzPts val="1800"/>
              <a:buFont typeface="Arial"/>
              <a:buChar char="●"/>
            </a:pPr>
            <a:r>
              <a:rPr lang="es-ES" sz="1800" u="none" strike="noStrike">
                <a:solidFill>
                  <a:srgbClr val="C00000"/>
                </a:solidFill>
                <a:latin typeface="Calibri"/>
                <a:ea typeface="Calibri"/>
                <a:cs typeface="Calibri"/>
                <a:sym typeface="Calibri"/>
              </a:rPr>
              <a:t>Diseñar y utilizar </a:t>
            </a:r>
            <a:r>
              <a:rPr lang="es-ES" sz="1800" u="none" strike="noStrike">
                <a:solidFill>
                  <a:schemeClr val="dk1"/>
                </a:solidFill>
                <a:latin typeface="Calibri"/>
                <a:ea typeface="Calibri"/>
                <a:cs typeface="Calibri"/>
                <a:sym typeface="Calibri"/>
              </a:rPr>
              <a:t>una </a:t>
            </a:r>
            <a:r>
              <a:rPr lang="es-ES" sz="1800" u="none" strike="noStrike">
                <a:solidFill>
                  <a:srgbClr val="1F3864"/>
                </a:solidFill>
                <a:latin typeface="Calibri"/>
                <a:ea typeface="Calibri"/>
                <a:cs typeface="Calibri"/>
                <a:sym typeface="Calibri"/>
              </a:rPr>
              <a:t>base de datos relacional </a:t>
            </a:r>
            <a:r>
              <a:rPr lang="es-ES" sz="1800" u="none" strike="noStrike">
                <a:solidFill>
                  <a:schemeClr val="dk1"/>
                </a:solidFill>
                <a:latin typeface="Calibri"/>
                <a:ea typeface="Calibri"/>
                <a:cs typeface="Calibri"/>
                <a:sym typeface="Calibri"/>
              </a:rPr>
              <a:t>simple usando un sistema gestor de base de datos y </a:t>
            </a:r>
            <a:r>
              <a:rPr lang="es-ES" sz="1800" u="none" strike="noStrike">
                <a:solidFill>
                  <a:srgbClr val="1F3864"/>
                </a:solidFill>
                <a:latin typeface="Calibri"/>
                <a:ea typeface="Calibri"/>
                <a:cs typeface="Calibri"/>
                <a:sym typeface="Calibri"/>
              </a:rPr>
              <a:t>conectarla</a:t>
            </a:r>
            <a:r>
              <a:rPr lang="es-ES" sz="1800" u="none" strike="noStrike">
                <a:solidFill>
                  <a:schemeClr val="dk1"/>
                </a:solidFill>
                <a:latin typeface="Calibri"/>
                <a:ea typeface="Calibri"/>
                <a:cs typeface="Calibri"/>
                <a:sym typeface="Calibri"/>
              </a:rPr>
              <a:t>  desde un programa usando un  </a:t>
            </a:r>
            <a:r>
              <a:rPr lang="es-ES" sz="1800">
                <a:solidFill>
                  <a:srgbClr val="1F3864"/>
                </a:solidFill>
                <a:latin typeface="Calibri"/>
                <a:ea typeface="Calibri"/>
                <a:cs typeface="Calibri"/>
                <a:sym typeface="Calibri"/>
              </a:rPr>
              <a:t>F</a:t>
            </a:r>
            <a:r>
              <a:rPr lang="es-ES" sz="1800" u="none" strike="noStrike">
                <a:solidFill>
                  <a:srgbClr val="1F3864"/>
                </a:solidFill>
                <a:latin typeface="Calibri"/>
                <a:ea typeface="Calibri"/>
                <a:cs typeface="Calibri"/>
                <a:sym typeface="Calibri"/>
              </a:rPr>
              <a:t>ramework</a:t>
            </a:r>
            <a:r>
              <a:rPr lang="es-ES" sz="1800" u="none" strike="noStrike">
                <a:solidFill>
                  <a:schemeClr val="dk1"/>
                </a:solidFill>
                <a:latin typeface="Calibri"/>
                <a:ea typeface="Calibri"/>
                <a:cs typeface="Calibri"/>
                <a:sym typeface="Calibri"/>
              </a:rPr>
              <a:t> o </a:t>
            </a:r>
            <a:r>
              <a:rPr lang="es-ES" sz="1800" u="none" strike="noStrike">
                <a:solidFill>
                  <a:srgbClr val="1F3864"/>
                </a:solidFill>
                <a:latin typeface="Calibri"/>
                <a:ea typeface="Calibri"/>
                <a:cs typeface="Calibri"/>
                <a:sym typeface="Calibri"/>
              </a:rPr>
              <a:t>ORM</a:t>
            </a:r>
            <a:endParaRPr/>
          </a:p>
          <a:p>
            <a:pPr marL="342900" marR="3810" lvl="0" indent="-342900" algn="just" rtl="0">
              <a:lnSpc>
                <a:spcPct val="102000"/>
              </a:lnSpc>
              <a:spcBef>
                <a:spcPts val="35"/>
              </a:spcBef>
              <a:spcAft>
                <a:spcPts val="0"/>
              </a:spcAft>
              <a:buClr>
                <a:srgbClr val="C00000"/>
              </a:buClr>
              <a:buSzPts val="1800"/>
              <a:buFont typeface="Arial"/>
              <a:buChar char="●"/>
            </a:pPr>
            <a:r>
              <a:rPr lang="es-ES" sz="1800" u="none" strike="noStrike">
                <a:solidFill>
                  <a:srgbClr val="C00000"/>
                </a:solidFill>
                <a:latin typeface="Calibri"/>
                <a:ea typeface="Calibri"/>
                <a:cs typeface="Calibri"/>
                <a:sym typeface="Calibri"/>
              </a:rPr>
              <a:t>Diseñar</a:t>
            </a:r>
            <a:r>
              <a:rPr lang="es-ES" sz="1800" u="none" strike="noStrike">
                <a:solidFill>
                  <a:schemeClr val="dk1"/>
                </a:solidFill>
                <a:latin typeface="Calibri"/>
                <a:ea typeface="Calibri"/>
                <a:cs typeface="Calibri"/>
                <a:sym typeface="Calibri"/>
              </a:rPr>
              <a:t> una aplicación utilizando </a:t>
            </a:r>
            <a:r>
              <a:rPr lang="es-ES" sz="1800" u="none" strike="noStrike">
                <a:solidFill>
                  <a:srgbClr val="1F3864"/>
                </a:solidFill>
                <a:latin typeface="Calibri"/>
                <a:ea typeface="Calibri"/>
                <a:cs typeface="Calibri"/>
                <a:sym typeface="Calibri"/>
              </a:rPr>
              <a:t>objetos</a:t>
            </a:r>
            <a:r>
              <a:rPr lang="es-ES" sz="1800" u="none" strike="noStrike">
                <a:solidFill>
                  <a:schemeClr val="dk1"/>
                </a:solidFill>
                <a:latin typeface="Calibri"/>
                <a:ea typeface="Calibri"/>
                <a:cs typeface="Calibri"/>
                <a:sym typeface="Calibri"/>
              </a:rPr>
              <a:t>, expresando dicho </a:t>
            </a:r>
            <a:r>
              <a:rPr lang="es-ES" sz="1800" u="none" strike="noStrike">
                <a:solidFill>
                  <a:srgbClr val="1F3864"/>
                </a:solidFill>
                <a:latin typeface="Calibri"/>
                <a:ea typeface="Calibri"/>
                <a:cs typeface="Calibri"/>
                <a:sym typeface="Calibri"/>
              </a:rPr>
              <a:t>diseño</a:t>
            </a:r>
            <a:r>
              <a:rPr lang="es-ES" sz="1800" u="none" strike="noStrike">
                <a:solidFill>
                  <a:schemeClr val="dk1"/>
                </a:solidFill>
                <a:latin typeface="Calibri"/>
                <a:ea typeface="Calibri"/>
                <a:cs typeface="Calibri"/>
                <a:sym typeface="Calibri"/>
              </a:rPr>
              <a:t> mediante </a:t>
            </a:r>
            <a:r>
              <a:rPr lang="es-ES" sz="1800" u="none" strike="noStrike">
                <a:solidFill>
                  <a:srgbClr val="1F3864"/>
                </a:solidFill>
                <a:latin typeface="Calibri"/>
                <a:ea typeface="Calibri"/>
                <a:cs typeface="Calibri"/>
                <a:sym typeface="Calibri"/>
              </a:rPr>
              <a:t>diagramas</a:t>
            </a:r>
            <a:endParaRPr/>
          </a:p>
          <a:p>
            <a:pPr marL="342900" marR="3810" lvl="0" indent="-342900" algn="just" rtl="0">
              <a:lnSpc>
                <a:spcPct val="102000"/>
              </a:lnSpc>
              <a:spcBef>
                <a:spcPts val="35"/>
              </a:spcBef>
              <a:spcAft>
                <a:spcPts val="0"/>
              </a:spcAft>
              <a:buClr>
                <a:srgbClr val="C00000"/>
              </a:buClr>
              <a:buSzPts val="1800"/>
              <a:buFont typeface="Arial"/>
              <a:buChar char="●"/>
            </a:pPr>
            <a:r>
              <a:rPr lang="es-ES" sz="1800" u="none" strike="noStrike">
                <a:solidFill>
                  <a:srgbClr val="C00000"/>
                </a:solidFill>
                <a:latin typeface="Calibri"/>
                <a:ea typeface="Calibri"/>
                <a:cs typeface="Calibri"/>
                <a:sym typeface="Calibri"/>
              </a:rPr>
              <a:t>Diseñar y ejecutar </a:t>
            </a:r>
            <a:r>
              <a:rPr lang="es-ES" sz="1800" u="none" strike="noStrike">
                <a:solidFill>
                  <a:schemeClr val="dk1"/>
                </a:solidFill>
                <a:latin typeface="Calibri"/>
                <a:ea typeface="Calibri"/>
                <a:cs typeface="Calibri"/>
                <a:sym typeface="Calibri"/>
              </a:rPr>
              <a:t>un conjunto de </a:t>
            </a:r>
            <a:r>
              <a:rPr lang="es-ES" sz="1800" u="none" strike="noStrike">
                <a:solidFill>
                  <a:srgbClr val="1F3864"/>
                </a:solidFill>
                <a:latin typeface="Calibri"/>
                <a:ea typeface="Calibri"/>
                <a:cs typeface="Calibri"/>
                <a:sym typeface="Calibri"/>
              </a:rPr>
              <a:t>pruebas unitarias </a:t>
            </a:r>
            <a:r>
              <a:rPr lang="es-ES" sz="1800" u="none" strike="noStrike">
                <a:solidFill>
                  <a:schemeClr val="dk1"/>
                </a:solidFill>
                <a:latin typeface="Calibri"/>
                <a:ea typeface="Calibri"/>
                <a:cs typeface="Calibri"/>
                <a:sym typeface="Calibri"/>
              </a:rPr>
              <a:t>para un programa </a:t>
            </a:r>
            <a:endParaRPr/>
          </a:p>
          <a:p>
            <a:pPr marL="342900" marR="3810" lvl="0" indent="-342900" algn="just" rtl="0">
              <a:lnSpc>
                <a:spcPct val="102000"/>
              </a:lnSpc>
              <a:spcBef>
                <a:spcPts val="35"/>
              </a:spcBef>
              <a:spcAft>
                <a:spcPts val="0"/>
              </a:spcAft>
              <a:buClr>
                <a:srgbClr val="C00000"/>
              </a:buClr>
              <a:buSzPts val="1800"/>
              <a:buFont typeface="Arial"/>
              <a:buChar char="●"/>
            </a:pPr>
            <a:r>
              <a:rPr lang="es-ES" sz="1800" u="none" strike="noStrike">
                <a:solidFill>
                  <a:srgbClr val="C00000"/>
                </a:solidFill>
                <a:latin typeface="Calibri"/>
                <a:ea typeface="Calibri"/>
                <a:cs typeface="Calibri"/>
                <a:sym typeface="Calibri"/>
              </a:rPr>
              <a:t>Entender y utilizar </a:t>
            </a:r>
            <a:r>
              <a:rPr lang="es-ES" sz="1800" u="none" strike="noStrike">
                <a:solidFill>
                  <a:schemeClr val="dk1"/>
                </a:solidFill>
                <a:latin typeface="Calibri"/>
                <a:ea typeface="Calibri"/>
                <a:cs typeface="Calibri"/>
                <a:sym typeface="Calibri"/>
              </a:rPr>
              <a:t>los conceptos de </a:t>
            </a:r>
            <a:r>
              <a:rPr lang="es-ES" sz="1800" u="none" strike="noStrike">
                <a:solidFill>
                  <a:srgbClr val="1F3864"/>
                </a:solidFill>
                <a:latin typeface="Calibri"/>
                <a:ea typeface="Calibri"/>
                <a:cs typeface="Calibri"/>
                <a:sym typeface="Calibri"/>
              </a:rPr>
              <a:t>interfaz y de herencia </a:t>
            </a:r>
            <a:r>
              <a:rPr lang="es-ES" sz="1800" u="none" strike="noStrike">
                <a:solidFill>
                  <a:schemeClr val="dk1"/>
                </a:solidFill>
                <a:latin typeface="Calibri"/>
                <a:ea typeface="Calibri"/>
                <a:cs typeface="Calibri"/>
                <a:sym typeface="Calibri"/>
              </a:rPr>
              <a:t>como mecanismos de </a:t>
            </a:r>
            <a:r>
              <a:rPr lang="es-ES" sz="1800" u="none" strike="noStrike">
                <a:solidFill>
                  <a:srgbClr val="1F3864"/>
                </a:solidFill>
                <a:latin typeface="Calibri"/>
                <a:ea typeface="Calibri"/>
                <a:cs typeface="Calibri"/>
                <a:sym typeface="Calibri"/>
              </a:rPr>
              <a:t>reutilización</a:t>
            </a:r>
            <a:r>
              <a:rPr lang="es-ES" sz="1800" u="none" strike="noStrike">
                <a:solidFill>
                  <a:schemeClr val="dk1"/>
                </a:solidFill>
                <a:latin typeface="Calibri"/>
                <a:ea typeface="Calibri"/>
                <a:cs typeface="Calibri"/>
                <a:sym typeface="Calibri"/>
              </a:rPr>
              <a:t> </a:t>
            </a:r>
            <a:endParaRPr/>
          </a:p>
          <a:p>
            <a:pPr marL="342900" marR="3810" lvl="0" indent="-342900" algn="just" rtl="0">
              <a:lnSpc>
                <a:spcPct val="102000"/>
              </a:lnSpc>
              <a:spcBef>
                <a:spcPts val="35"/>
              </a:spcBef>
              <a:spcAft>
                <a:spcPts val="0"/>
              </a:spcAft>
              <a:buClr>
                <a:srgbClr val="C00000"/>
              </a:buClr>
              <a:buSzPts val="1800"/>
              <a:buFont typeface="Arial"/>
              <a:buChar char="●"/>
            </a:pPr>
            <a:r>
              <a:rPr lang="es-ES" sz="1800" u="none" strike="noStrike">
                <a:solidFill>
                  <a:srgbClr val="C00000"/>
                </a:solidFill>
                <a:latin typeface="Calibri"/>
                <a:ea typeface="Calibri"/>
                <a:cs typeface="Calibri"/>
                <a:sym typeface="Calibri"/>
              </a:rPr>
              <a:t>Utilizar</a:t>
            </a:r>
            <a:r>
              <a:rPr lang="es-ES" sz="1800" u="none" strike="noStrike">
                <a:solidFill>
                  <a:schemeClr val="dk1"/>
                </a:solidFill>
                <a:latin typeface="Calibri"/>
                <a:ea typeface="Calibri"/>
                <a:cs typeface="Calibri"/>
                <a:sym typeface="Calibri"/>
              </a:rPr>
              <a:t> una arquitectura </a:t>
            </a:r>
            <a:r>
              <a:rPr lang="es-ES" sz="1800" u="none" strike="noStrike">
                <a:solidFill>
                  <a:srgbClr val="1F3864"/>
                </a:solidFill>
                <a:latin typeface="Calibri"/>
                <a:ea typeface="Calibri"/>
                <a:cs typeface="Calibri"/>
                <a:sym typeface="Calibri"/>
              </a:rPr>
              <a:t>MVC</a:t>
            </a:r>
            <a:r>
              <a:rPr lang="es-ES" sz="1800" u="none" strike="noStrike">
                <a:solidFill>
                  <a:schemeClr val="dk1"/>
                </a:solidFill>
                <a:latin typeface="Calibri"/>
                <a:ea typeface="Calibri"/>
                <a:cs typeface="Calibri"/>
                <a:sym typeface="Calibri"/>
              </a:rPr>
              <a:t> para desacoplar la lógica de negocio de la </a:t>
            </a:r>
            <a:r>
              <a:rPr lang="es-ES" sz="1800" u="none" strike="noStrike">
                <a:solidFill>
                  <a:srgbClr val="1F3864"/>
                </a:solidFill>
                <a:latin typeface="Calibri"/>
                <a:ea typeface="Calibri"/>
                <a:cs typeface="Calibri"/>
                <a:sym typeface="Calibri"/>
              </a:rPr>
              <a:t>interfaz de usuario</a:t>
            </a:r>
            <a:endParaRPr sz="1800" u="none" strike="noStrike">
              <a:solidFill>
                <a:schemeClr val="dk1"/>
              </a:solidFill>
              <a:latin typeface="Calibri"/>
              <a:ea typeface="Calibri"/>
              <a:cs typeface="Calibri"/>
              <a:sym typeface="Calibri"/>
            </a:endParaRPr>
          </a:p>
          <a:p>
            <a:pPr marL="342900" marR="3810" lvl="0" indent="-342900" algn="just" rtl="0">
              <a:lnSpc>
                <a:spcPct val="102000"/>
              </a:lnSpc>
              <a:spcBef>
                <a:spcPts val="35"/>
              </a:spcBef>
              <a:spcAft>
                <a:spcPts val="0"/>
              </a:spcAft>
              <a:buClr>
                <a:srgbClr val="C00000"/>
              </a:buClr>
              <a:buSzPts val="1800"/>
              <a:buFont typeface="Arial"/>
              <a:buChar char="●"/>
            </a:pPr>
            <a:r>
              <a:rPr lang="es-ES" sz="1800" u="none" strike="noStrike">
                <a:solidFill>
                  <a:srgbClr val="C00000"/>
                </a:solidFill>
                <a:latin typeface="Calibri"/>
                <a:ea typeface="Calibri"/>
                <a:cs typeface="Calibri"/>
                <a:sym typeface="Calibri"/>
              </a:rPr>
              <a:t>Utilizar</a:t>
            </a:r>
            <a:r>
              <a:rPr lang="es-ES" sz="1800" u="none" strike="noStrike">
                <a:solidFill>
                  <a:schemeClr val="dk1"/>
                </a:solidFill>
                <a:latin typeface="Calibri"/>
                <a:ea typeface="Calibri"/>
                <a:cs typeface="Calibri"/>
                <a:sym typeface="Calibri"/>
              </a:rPr>
              <a:t> </a:t>
            </a:r>
            <a:r>
              <a:rPr lang="es-ES" sz="1800" u="none" strike="noStrike">
                <a:solidFill>
                  <a:srgbClr val="1F3864"/>
                </a:solidFill>
                <a:latin typeface="Calibri"/>
                <a:ea typeface="Calibri"/>
                <a:cs typeface="Calibri"/>
                <a:sym typeface="Calibri"/>
              </a:rPr>
              <a:t>librerías y frameworks </a:t>
            </a:r>
            <a:r>
              <a:rPr lang="es-ES" sz="1800" u="none" strike="noStrike">
                <a:solidFill>
                  <a:schemeClr val="dk1"/>
                </a:solidFill>
                <a:latin typeface="Calibri"/>
                <a:ea typeface="Calibri"/>
                <a:cs typeface="Calibri"/>
                <a:sym typeface="Calibri"/>
              </a:rPr>
              <a:t>que apoyen el </a:t>
            </a:r>
            <a:r>
              <a:rPr lang="es-ES" sz="1800" u="none" strike="noStrike">
                <a:solidFill>
                  <a:srgbClr val="1F3864"/>
                </a:solidFill>
                <a:latin typeface="Calibri"/>
                <a:ea typeface="Calibri"/>
                <a:cs typeface="Calibri"/>
                <a:sym typeface="Calibri"/>
              </a:rPr>
              <a:t>desarrollo de software</a:t>
            </a:r>
            <a:r>
              <a:rPr lang="es-ES" sz="1800" u="none" strike="noStrike">
                <a:solidFill>
                  <a:schemeClr val="dk1"/>
                </a:solidFill>
                <a:latin typeface="Calibri"/>
                <a:ea typeface="Calibri"/>
                <a:cs typeface="Calibri"/>
                <a:sym typeface="Calibri"/>
              </a:rPr>
              <a:t>, en particular el desarrollo de la </a:t>
            </a:r>
            <a:r>
              <a:rPr lang="es-ES" sz="1800" u="none" strike="noStrike">
                <a:solidFill>
                  <a:srgbClr val="1F3864"/>
                </a:solidFill>
                <a:latin typeface="Calibri"/>
                <a:ea typeface="Calibri"/>
                <a:cs typeface="Calibri"/>
                <a:sym typeface="Calibri"/>
              </a:rPr>
              <a:t>interfaz gráfica</a:t>
            </a:r>
            <a:r>
              <a:rPr lang="es-ES" sz="1800" u="none" strike="noStrike">
                <a:solidFill>
                  <a:schemeClr val="dk1"/>
                </a:solidFill>
                <a:latin typeface="Calibri"/>
                <a:ea typeface="Calibri"/>
                <a:cs typeface="Calibri"/>
                <a:sym typeface="Calibri"/>
              </a:rPr>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7" name="Google Shape;727;p41"/>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728" name="Google Shape;728;p41" descr="Imagen que contiene dibujo, luz&#10;&#10;Descripción generada automáticamente"/>
          <p:cNvPicPr preferRelativeResize="0"/>
          <p:nvPr/>
        </p:nvPicPr>
        <p:blipFill rotWithShape="1">
          <a:blip r:embed="rId3">
            <a:alphaModFix/>
          </a:blip>
          <a:srcRect/>
          <a:stretch/>
        </p:blipFill>
        <p:spPr>
          <a:xfrm>
            <a:off x="9137373" y="859296"/>
            <a:ext cx="1615833" cy="1608652"/>
          </a:xfrm>
          <a:prstGeom prst="rect">
            <a:avLst/>
          </a:prstGeom>
          <a:noFill/>
          <a:ln>
            <a:noFill/>
          </a:ln>
        </p:spPr>
      </p:pic>
      <p:sp>
        <p:nvSpPr>
          <p:cNvPr id="729" name="Google Shape;729;p41"/>
          <p:cNvSpPr/>
          <p:nvPr/>
        </p:nvSpPr>
        <p:spPr>
          <a:xfrm>
            <a:off x="1139687" y="3251817"/>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Entrada</a:t>
            </a:r>
            <a:endParaRPr/>
          </a:p>
          <a:p>
            <a:pPr marL="0" marR="0" lvl="0" indent="0" algn="ctr" rtl="0">
              <a:spcBef>
                <a:spcPts val="0"/>
              </a:spcBef>
              <a:spcAft>
                <a:spcPts val="0"/>
              </a:spcAft>
              <a:buNone/>
            </a:pPr>
            <a:r>
              <a:rPr lang="es-ES" sz="1800">
                <a:solidFill>
                  <a:schemeClr val="dk1"/>
                </a:solidFill>
                <a:latin typeface="Calibri"/>
                <a:ea typeface="Calibri"/>
                <a:cs typeface="Calibri"/>
                <a:sym typeface="Calibri"/>
              </a:rPr>
              <a:t>Se debe LEER</a:t>
            </a:r>
            <a:endParaRPr sz="1800">
              <a:solidFill>
                <a:schemeClr val="dk1"/>
              </a:solidFill>
              <a:latin typeface="Calibri"/>
              <a:ea typeface="Calibri"/>
              <a:cs typeface="Calibri"/>
              <a:sym typeface="Calibri"/>
            </a:endParaRPr>
          </a:p>
        </p:txBody>
      </p:sp>
      <p:sp>
        <p:nvSpPr>
          <p:cNvPr id="730" name="Google Shape;730;p41"/>
          <p:cNvSpPr/>
          <p:nvPr/>
        </p:nvSpPr>
        <p:spPr>
          <a:xfrm>
            <a:off x="4448692" y="3178900"/>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Proceso</a:t>
            </a:r>
            <a:endParaRPr sz="1800">
              <a:solidFill>
                <a:schemeClr val="dk1"/>
              </a:solidFill>
              <a:latin typeface="Calibri"/>
              <a:ea typeface="Calibri"/>
              <a:cs typeface="Calibri"/>
              <a:sym typeface="Calibri"/>
            </a:endParaRPr>
          </a:p>
        </p:txBody>
      </p:sp>
      <p:sp>
        <p:nvSpPr>
          <p:cNvPr id="731" name="Google Shape;731;p41"/>
          <p:cNvSpPr/>
          <p:nvPr/>
        </p:nvSpPr>
        <p:spPr>
          <a:xfrm>
            <a:off x="7784202" y="3167398"/>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Salida Se debe IMPRIMIR </a:t>
            </a:r>
            <a:endParaRPr sz="1800">
              <a:solidFill>
                <a:schemeClr val="dk1"/>
              </a:solidFill>
              <a:latin typeface="Calibri"/>
              <a:ea typeface="Calibri"/>
              <a:cs typeface="Calibri"/>
              <a:sym typeface="Calibri"/>
            </a:endParaRPr>
          </a:p>
        </p:txBody>
      </p:sp>
      <p:sp>
        <p:nvSpPr>
          <p:cNvPr id="732" name="Google Shape;732;p41"/>
          <p:cNvSpPr/>
          <p:nvPr/>
        </p:nvSpPr>
        <p:spPr>
          <a:xfrm>
            <a:off x="2729948" y="1471932"/>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Análisis –&gt; Cálculo de comisiones</a:t>
            </a:r>
            <a:endParaRPr sz="1800">
              <a:solidFill>
                <a:schemeClr val="lt1"/>
              </a:solidFill>
              <a:latin typeface="Calibri"/>
              <a:ea typeface="Calibri"/>
              <a:cs typeface="Calibri"/>
              <a:sym typeface="Calibri"/>
            </a:endParaRPr>
          </a:p>
        </p:txBody>
      </p:sp>
      <p:sp>
        <p:nvSpPr>
          <p:cNvPr id="733" name="Google Shape;733;p41"/>
          <p:cNvSpPr/>
          <p:nvPr/>
        </p:nvSpPr>
        <p:spPr>
          <a:xfrm>
            <a:off x="3538331" y="3758775"/>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4" name="Google Shape;734;p41"/>
          <p:cNvSpPr/>
          <p:nvPr/>
        </p:nvSpPr>
        <p:spPr>
          <a:xfrm>
            <a:off x="6889681" y="3641289"/>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5" name="Google Shape;735;p41"/>
          <p:cNvSpPr/>
          <p:nvPr/>
        </p:nvSpPr>
        <p:spPr>
          <a:xfrm>
            <a:off x="452644" y="4967393"/>
            <a:ext cx="2504661" cy="46726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N= Cantidad de vendedores</a:t>
            </a:r>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36" name="Google Shape;736;p41"/>
          <p:cNvSpPr/>
          <p:nvPr/>
        </p:nvSpPr>
        <p:spPr>
          <a:xfrm>
            <a:off x="3309316" y="4739059"/>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Ciclo=&gt; Proceso para los vendedores (FOR porque son  N vendedores)</a:t>
            </a:r>
            <a:endParaRPr sz="1400">
              <a:solidFill>
                <a:schemeClr val="lt1"/>
              </a:solidFill>
              <a:latin typeface="Calibri"/>
              <a:ea typeface="Calibri"/>
              <a:cs typeface="Calibri"/>
              <a:sym typeface="Calibri"/>
            </a:endParaRPr>
          </a:p>
        </p:txBody>
      </p:sp>
      <p:sp>
        <p:nvSpPr>
          <p:cNvPr id="737" name="Google Shape;737;p41"/>
          <p:cNvSpPr/>
          <p:nvPr/>
        </p:nvSpPr>
        <p:spPr>
          <a:xfrm>
            <a:off x="7885043" y="4905586"/>
            <a:ext cx="2504661"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comision</a:t>
            </a:r>
            <a:endParaRPr sz="1400">
              <a:solidFill>
                <a:schemeClr val="lt1"/>
              </a:solidFill>
              <a:latin typeface="Calibri"/>
              <a:ea typeface="Calibri"/>
              <a:cs typeface="Calibri"/>
              <a:sym typeface="Calibri"/>
            </a:endParaRPr>
          </a:p>
        </p:txBody>
      </p:sp>
      <p:cxnSp>
        <p:nvCxnSpPr>
          <p:cNvPr id="738" name="Google Shape;738;p41"/>
          <p:cNvCxnSpPr/>
          <p:nvPr/>
        </p:nvCxnSpPr>
        <p:spPr>
          <a:xfrm flipH="1">
            <a:off x="1790700" y="4434574"/>
            <a:ext cx="548309" cy="471012"/>
          </a:xfrm>
          <a:prstGeom prst="straightConnector1">
            <a:avLst/>
          </a:prstGeom>
          <a:noFill/>
          <a:ln w="9525" cap="flat" cmpd="sng">
            <a:solidFill>
              <a:schemeClr val="accent1"/>
            </a:solidFill>
            <a:prstDash val="solid"/>
            <a:miter lim="800000"/>
            <a:headEnd type="none" w="sm" len="sm"/>
            <a:tailEnd type="triangle" w="med" len="med"/>
          </a:ln>
        </p:spPr>
      </p:cxnSp>
      <p:cxnSp>
        <p:nvCxnSpPr>
          <p:cNvPr id="739" name="Google Shape;739;p41"/>
          <p:cNvCxnSpPr/>
          <p:nvPr/>
        </p:nvCxnSpPr>
        <p:spPr>
          <a:xfrm>
            <a:off x="5605670" y="4328965"/>
            <a:ext cx="0" cy="373664"/>
          </a:xfrm>
          <a:prstGeom prst="straightConnector1">
            <a:avLst/>
          </a:prstGeom>
          <a:noFill/>
          <a:ln w="9525" cap="flat" cmpd="sng">
            <a:solidFill>
              <a:schemeClr val="accent1"/>
            </a:solidFill>
            <a:prstDash val="solid"/>
            <a:miter lim="800000"/>
            <a:headEnd type="none" w="sm" len="sm"/>
            <a:tailEnd type="triangle" w="med" len="med"/>
          </a:ln>
        </p:spPr>
      </p:cxnSp>
      <p:cxnSp>
        <p:nvCxnSpPr>
          <p:cNvPr id="740" name="Google Shape;740;p41"/>
          <p:cNvCxnSpPr/>
          <p:nvPr/>
        </p:nvCxnSpPr>
        <p:spPr>
          <a:xfrm>
            <a:off x="9041709" y="4376659"/>
            <a:ext cx="0" cy="471012"/>
          </a:xfrm>
          <a:prstGeom prst="straightConnector1">
            <a:avLst/>
          </a:prstGeom>
          <a:noFill/>
          <a:ln w="9525" cap="flat" cmpd="sng">
            <a:solidFill>
              <a:schemeClr val="accent1"/>
            </a:solidFill>
            <a:prstDash val="solid"/>
            <a:miter lim="800000"/>
            <a:headEnd type="none" w="sm" len="sm"/>
            <a:tailEnd type="triangle" w="med" len="med"/>
          </a:ln>
        </p:spPr>
      </p:cxnSp>
      <p:sp>
        <p:nvSpPr>
          <p:cNvPr id="741" name="Google Shape;741;p41"/>
          <p:cNvSpPr/>
          <p:nvPr/>
        </p:nvSpPr>
        <p:spPr>
          <a:xfrm>
            <a:off x="247858" y="4579905"/>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1</a:t>
            </a:r>
            <a:endParaRPr/>
          </a:p>
        </p:txBody>
      </p:sp>
      <p:sp>
        <p:nvSpPr>
          <p:cNvPr id="742" name="Google Shape;742;p41"/>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743" name="Google Shape;743;p41"/>
          <p:cNvSpPr/>
          <p:nvPr/>
        </p:nvSpPr>
        <p:spPr>
          <a:xfrm>
            <a:off x="3093352" y="4579904"/>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2</a:t>
            </a:r>
            <a:endParaRPr/>
          </a:p>
        </p:txBody>
      </p:sp>
      <p:sp>
        <p:nvSpPr>
          <p:cNvPr id="744" name="Google Shape;744;p41"/>
          <p:cNvSpPr/>
          <p:nvPr/>
        </p:nvSpPr>
        <p:spPr>
          <a:xfrm>
            <a:off x="91418" y="5844588"/>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3</a:t>
            </a:r>
            <a:endParaRPr/>
          </a:p>
        </p:txBody>
      </p:sp>
      <p:sp>
        <p:nvSpPr>
          <p:cNvPr id="745" name="Google Shape;745;p41"/>
          <p:cNvSpPr/>
          <p:nvPr/>
        </p:nvSpPr>
        <p:spPr>
          <a:xfrm>
            <a:off x="3314804" y="5434655"/>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Condicional=&gt;Calcular comisión con base en el tipo de vendedor</a:t>
            </a:r>
            <a:endParaRPr sz="1400">
              <a:solidFill>
                <a:schemeClr val="lt1"/>
              </a:solidFill>
              <a:latin typeface="Calibri"/>
              <a:ea typeface="Calibri"/>
              <a:cs typeface="Calibri"/>
              <a:sym typeface="Calibri"/>
            </a:endParaRPr>
          </a:p>
        </p:txBody>
      </p:sp>
      <p:sp>
        <p:nvSpPr>
          <p:cNvPr id="746" name="Google Shape;746;p41"/>
          <p:cNvSpPr/>
          <p:nvPr/>
        </p:nvSpPr>
        <p:spPr>
          <a:xfrm>
            <a:off x="2971748" y="5571850"/>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4</a:t>
            </a:r>
            <a:endParaRPr/>
          </a:p>
        </p:txBody>
      </p:sp>
      <p:sp>
        <p:nvSpPr>
          <p:cNvPr id="747" name="Google Shape;747;p41"/>
          <p:cNvSpPr/>
          <p:nvPr/>
        </p:nvSpPr>
        <p:spPr>
          <a:xfrm>
            <a:off x="452643" y="5593317"/>
            <a:ext cx="2504661" cy="46726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Cedula,  tipo, ventas</a:t>
            </a:r>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8" name="Google Shape;748;p41"/>
          <p:cNvSpPr/>
          <p:nvPr/>
        </p:nvSpPr>
        <p:spPr>
          <a:xfrm>
            <a:off x="10307190" y="4681637"/>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5</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Google Shape;754;p42"/>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755" name="Google Shape;755;p42" descr="Imagen que contiene dibujo, luz&#10;&#10;Descripción generada automáticamente"/>
          <p:cNvPicPr preferRelativeResize="0"/>
          <p:nvPr/>
        </p:nvPicPr>
        <p:blipFill rotWithShape="1">
          <a:blip r:embed="rId3">
            <a:alphaModFix/>
          </a:blip>
          <a:srcRect/>
          <a:stretch/>
        </p:blipFill>
        <p:spPr>
          <a:xfrm>
            <a:off x="9137373" y="859296"/>
            <a:ext cx="1615833" cy="1608652"/>
          </a:xfrm>
          <a:prstGeom prst="rect">
            <a:avLst/>
          </a:prstGeom>
          <a:noFill/>
          <a:ln>
            <a:noFill/>
          </a:ln>
        </p:spPr>
      </p:pic>
      <p:sp>
        <p:nvSpPr>
          <p:cNvPr id="756" name="Google Shape;756;p42"/>
          <p:cNvSpPr/>
          <p:nvPr/>
        </p:nvSpPr>
        <p:spPr>
          <a:xfrm>
            <a:off x="3054628" y="2144299"/>
            <a:ext cx="4423826"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Identificación de variables </a:t>
            </a:r>
            <a:endParaRPr sz="1800">
              <a:solidFill>
                <a:schemeClr val="dk1"/>
              </a:solidFill>
              <a:latin typeface="Calibri"/>
              <a:ea typeface="Calibri"/>
              <a:cs typeface="Calibri"/>
              <a:sym typeface="Calibri"/>
            </a:endParaRPr>
          </a:p>
        </p:txBody>
      </p:sp>
      <p:sp>
        <p:nvSpPr>
          <p:cNvPr id="757" name="Google Shape;757;p42"/>
          <p:cNvSpPr/>
          <p:nvPr/>
        </p:nvSpPr>
        <p:spPr>
          <a:xfrm>
            <a:off x="2729948" y="1471932"/>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Variables del programa</a:t>
            </a:r>
            <a:endParaRPr sz="1800">
              <a:solidFill>
                <a:schemeClr val="lt1"/>
              </a:solidFill>
              <a:latin typeface="Calibri"/>
              <a:ea typeface="Calibri"/>
              <a:cs typeface="Calibri"/>
              <a:sym typeface="Calibri"/>
            </a:endParaRPr>
          </a:p>
        </p:txBody>
      </p:sp>
      <p:sp>
        <p:nvSpPr>
          <p:cNvPr id="758" name="Google Shape;758;p42"/>
          <p:cNvSpPr/>
          <p:nvPr/>
        </p:nvSpPr>
        <p:spPr>
          <a:xfrm>
            <a:off x="3141268" y="3771254"/>
            <a:ext cx="4337186" cy="98627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ENTRADA: </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 N, tipo =&gt; int</a:t>
            </a: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cedula =&gt; long</a:t>
            </a: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ventas =&gt; double o float</a:t>
            </a:r>
            <a:endParaRPr sz="1400">
              <a:solidFill>
                <a:schemeClr val="lt1"/>
              </a:solidFill>
              <a:latin typeface="Calibri"/>
              <a:ea typeface="Calibri"/>
              <a:cs typeface="Calibri"/>
              <a:sym typeface="Calibri"/>
            </a:endParaRPr>
          </a:p>
        </p:txBody>
      </p:sp>
      <p:cxnSp>
        <p:nvCxnSpPr>
          <p:cNvPr id="759" name="Google Shape;759;p42"/>
          <p:cNvCxnSpPr/>
          <p:nvPr/>
        </p:nvCxnSpPr>
        <p:spPr>
          <a:xfrm>
            <a:off x="5271969" y="3327056"/>
            <a:ext cx="0" cy="373664"/>
          </a:xfrm>
          <a:prstGeom prst="straightConnector1">
            <a:avLst/>
          </a:prstGeom>
          <a:noFill/>
          <a:ln w="9525" cap="flat" cmpd="sng">
            <a:solidFill>
              <a:schemeClr val="accent1"/>
            </a:solidFill>
            <a:prstDash val="solid"/>
            <a:miter lim="800000"/>
            <a:headEnd type="none" w="sm" len="sm"/>
            <a:tailEnd type="triangle" w="med" len="med"/>
          </a:ln>
        </p:spPr>
      </p:cxnSp>
      <p:sp>
        <p:nvSpPr>
          <p:cNvPr id="760" name="Google Shape;760;p42"/>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761" name="Google Shape;761;p42"/>
          <p:cNvSpPr/>
          <p:nvPr/>
        </p:nvSpPr>
        <p:spPr>
          <a:xfrm>
            <a:off x="3054628" y="5386068"/>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SALIDA:</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comision =&gt; double</a:t>
            </a:r>
            <a:endParaRPr sz="14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7" name="Google Shape;767;p43"/>
          <p:cNvSpPr txBox="1"/>
          <p:nvPr/>
        </p:nvSpPr>
        <p:spPr>
          <a:xfrm>
            <a:off x="9319986" y="-33999"/>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768" name="Google Shape;768;p43" descr="Imagen que contiene dibujo, luz&#10;&#10;Descripción generada automáticamente"/>
          <p:cNvPicPr preferRelativeResize="0"/>
          <p:nvPr/>
        </p:nvPicPr>
        <p:blipFill rotWithShape="1">
          <a:blip r:embed="rId3">
            <a:alphaModFix/>
          </a:blip>
          <a:srcRect/>
          <a:stretch/>
        </p:blipFill>
        <p:spPr>
          <a:xfrm>
            <a:off x="10756181" y="612332"/>
            <a:ext cx="838571" cy="834844"/>
          </a:xfrm>
          <a:prstGeom prst="rect">
            <a:avLst/>
          </a:prstGeom>
          <a:noFill/>
          <a:ln>
            <a:noFill/>
          </a:ln>
        </p:spPr>
      </p:pic>
      <p:sp>
        <p:nvSpPr>
          <p:cNvPr id="769" name="Google Shape;769;p43"/>
          <p:cNvSpPr/>
          <p:nvPr/>
        </p:nvSpPr>
        <p:spPr>
          <a:xfrm>
            <a:off x="3366052" y="6315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Ejercicio: Comisiones</a:t>
            </a:r>
            <a:endParaRPr sz="1800">
              <a:solidFill>
                <a:schemeClr val="lt1"/>
              </a:solidFill>
              <a:latin typeface="Calibri"/>
              <a:ea typeface="Calibri"/>
              <a:cs typeface="Calibri"/>
              <a:sym typeface="Calibri"/>
            </a:endParaRPr>
          </a:p>
        </p:txBody>
      </p:sp>
      <p:sp>
        <p:nvSpPr>
          <p:cNvPr id="770" name="Google Shape;770;p43"/>
          <p:cNvSpPr txBox="1"/>
          <p:nvPr/>
        </p:nvSpPr>
        <p:spPr>
          <a:xfrm>
            <a:off x="3417209" y="169836"/>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pic>
        <p:nvPicPr>
          <p:cNvPr id="771" name="Google Shape;771;p43"/>
          <p:cNvPicPr preferRelativeResize="0"/>
          <p:nvPr/>
        </p:nvPicPr>
        <p:blipFill rotWithShape="1">
          <a:blip r:embed="rId4">
            <a:alphaModFix/>
          </a:blip>
          <a:srcRect/>
          <a:stretch/>
        </p:blipFill>
        <p:spPr>
          <a:xfrm>
            <a:off x="399015" y="1142862"/>
            <a:ext cx="9759918" cy="55453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7" name="Google Shape;777;p44"/>
          <p:cNvSpPr txBox="1"/>
          <p:nvPr/>
        </p:nvSpPr>
        <p:spPr>
          <a:xfrm>
            <a:off x="9319986" y="-33999"/>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778" name="Google Shape;778;p44" descr="Imagen que contiene dibujo, luz&#10;&#10;Descripción generada automáticamente"/>
          <p:cNvPicPr preferRelativeResize="0"/>
          <p:nvPr/>
        </p:nvPicPr>
        <p:blipFill rotWithShape="1">
          <a:blip r:embed="rId3">
            <a:alphaModFix/>
          </a:blip>
          <a:srcRect/>
          <a:stretch/>
        </p:blipFill>
        <p:spPr>
          <a:xfrm>
            <a:off x="10756181" y="612332"/>
            <a:ext cx="838571" cy="834844"/>
          </a:xfrm>
          <a:prstGeom prst="rect">
            <a:avLst/>
          </a:prstGeom>
          <a:noFill/>
          <a:ln>
            <a:noFill/>
          </a:ln>
        </p:spPr>
      </p:pic>
      <p:sp>
        <p:nvSpPr>
          <p:cNvPr id="779" name="Google Shape;779;p44"/>
          <p:cNvSpPr/>
          <p:nvPr/>
        </p:nvSpPr>
        <p:spPr>
          <a:xfrm>
            <a:off x="3366052" y="6315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Ejercicio: Comisiones</a:t>
            </a:r>
            <a:endParaRPr sz="1800">
              <a:solidFill>
                <a:schemeClr val="lt1"/>
              </a:solidFill>
              <a:latin typeface="Calibri"/>
              <a:ea typeface="Calibri"/>
              <a:cs typeface="Calibri"/>
              <a:sym typeface="Calibri"/>
            </a:endParaRPr>
          </a:p>
        </p:txBody>
      </p:sp>
      <p:sp>
        <p:nvSpPr>
          <p:cNvPr id="780" name="Google Shape;780;p44"/>
          <p:cNvSpPr txBox="1"/>
          <p:nvPr/>
        </p:nvSpPr>
        <p:spPr>
          <a:xfrm>
            <a:off x="3417209" y="169836"/>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pic>
        <p:nvPicPr>
          <p:cNvPr id="781" name="Google Shape;781;p44"/>
          <p:cNvPicPr preferRelativeResize="0"/>
          <p:nvPr/>
        </p:nvPicPr>
        <p:blipFill rotWithShape="1">
          <a:blip r:embed="rId4">
            <a:alphaModFix/>
          </a:blip>
          <a:srcRect/>
          <a:stretch/>
        </p:blipFill>
        <p:spPr>
          <a:xfrm>
            <a:off x="597247" y="1093166"/>
            <a:ext cx="9561685" cy="547991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7" name="Google Shape;787;p45"/>
          <p:cNvSpPr txBox="1"/>
          <p:nvPr/>
        </p:nvSpPr>
        <p:spPr>
          <a:xfrm>
            <a:off x="9319986" y="-33999"/>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788" name="Google Shape;788;p45" descr="Imagen que contiene dibujo, luz&#10;&#10;Descripción generada automáticamente"/>
          <p:cNvPicPr preferRelativeResize="0"/>
          <p:nvPr/>
        </p:nvPicPr>
        <p:blipFill rotWithShape="1">
          <a:blip r:embed="rId3">
            <a:alphaModFix/>
          </a:blip>
          <a:srcRect/>
          <a:stretch/>
        </p:blipFill>
        <p:spPr>
          <a:xfrm>
            <a:off x="10756181" y="612332"/>
            <a:ext cx="838571" cy="834844"/>
          </a:xfrm>
          <a:prstGeom prst="rect">
            <a:avLst/>
          </a:prstGeom>
          <a:noFill/>
          <a:ln>
            <a:noFill/>
          </a:ln>
        </p:spPr>
      </p:pic>
      <p:sp>
        <p:nvSpPr>
          <p:cNvPr id="789" name="Google Shape;789;p45"/>
          <p:cNvSpPr/>
          <p:nvPr/>
        </p:nvSpPr>
        <p:spPr>
          <a:xfrm>
            <a:off x="3366052" y="6315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Ejercicio: Comisiones</a:t>
            </a:r>
            <a:endParaRPr sz="1800">
              <a:solidFill>
                <a:schemeClr val="lt1"/>
              </a:solidFill>
              <a:latin typeface="Calibri"/>
              <a:ea typeface="Calibri"/>
              <a:cs typeface="Calibri"/>
              <a:sym typeface="Calibri"/>
            </a:endParaRPr>
          </a:p>
        </p:txBody>
      </p:sp>
      <p:sp>
        <p:nvSpPr>
          <p:cNvPr id="790" name="Google Shape;790;p45"/>
          <p:cNvSpPr txBox="1"/>
          <p:nvPr/>
        </p:nvSpPr>
        <p:spPr>
          <a:xfrm>
            <a:off x="3417209" y="169836"/>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pic>
        <p:nvPicPr>
          <p:cNvPr id="791" name="Google Shape;791;p45"/>
          <p:cNvPicPr preferRelativeResize="0"/>
          <p:nvPr/>
        </p:nvPicPr>
        <p:blipFill rotWithShape="1">
          <a:blip r:embed="rId4">
            <a:alphaModFix/>
          </a:blip>
          <a:srcRect/>
          <a:stretch/>
        </p:blipFill>
        <p:spPr>
          <a:xfrm>
            <a:off x="499855" y="1195929"/>
            <a:ext cx="9659078" cy="548218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7" name="Google Shape;797;p46"/>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798" name="Google Shape;798;p46" descr="Imagen que contiene dibujo, luz&#10;&#10;Descripción generada automáticamente"/>
          <p:cNvPicPr preferRelativeResize="0"/>
          <p:nvPr/>
        </p:nvPicPr>
        <p:blipFill rotWithShape="1">
          <a:blip r:embed="rId3">
            <a:alphaModFix/>
          </a:blip>
          <a:srcRect/>
          <a:stretch/>
        </p:blipFill>
        <p:spPr>
          <a:xfrm>
            <a:off x="9818971" y="993956"/>
            <a:ext cx="838571" cy="834844"/>
          </a:xfrm>
          <a:prstGeom prst="rect">
            <a:avLst/>
          </a:prstGeom>
          <a:noFill/>
          <a:ln>
            <a:noFill/>
          </a:ln>
        </p:spPr>
      </p:pic>
      <p:sp>
        <p:nvSpPr>
          <p:cNvPr id="799" name="Google Shape;799;p46"/>
          <p:cNvSpPr/>
          <p:nvPr/>
        </p:nvSpPr>
        <p:spPr>
          <a:xfrm>
            <a:off x="3227091" y="954667"/>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Ejemplo: Ciclos (WHILE)</a:t>
            </a:r>
            <a:endParaRPr sz="1800">
              <a:solidFill>
                <a:schemeClr val="lt1"/>
              </a:solidFill>
              <a:latin typeface="Calibri"/>
              <a:ea typeface="Calibri"/>
              <a:cs typeface="Calibri"/>
              <a:sym typeface="Calibri"/>
            </a:endParaRPr>
          </a:p>
        </p:txBody>
      </p:sp>
      <p:sp>
        <p:nvSpPr>
          <p:cNvPr id="800" name="Google Shape;800;p46"/>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801" name="Google Shape;801;p46"/>
          <p:cNvSpPr txBox="1"/>
          <p:nvPr/>
        </p:nvSpPr>
        <p:spPr>
          <a:xfrm>
            <a:off x="558449" y="2405047"/>
            <a:ext cx="10560125" cy="30469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200" b="1">
                <a:solidFill>
                  <a:srgbClr val="1F3864"/>
                </a:solidFill>
                <a:latin typeface="Ubuntu"/>
                <a:ea typeface="Ubuntu"/>
                <a:cs typeface="Ubuntu"/>
                <a:sym typeface="Ubuntu"/>
              </a:rPr>
              <a:t>Dada la información sobre una lista de  vendedores:</a:t>
            </a:r>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latin typeface="Ubuntu"/>
                <a:ea typeface="Ubuntu"/>
                <a:cs typeface="Ubuntu"/>
                <a:sym typeface="Ubuntu"/>
              </a:rPr>
              <a:t>Cédula</a:t>
            </a:r>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latin typeface="Ubuntu"/>
                <a:ea typeface="Ubuntu"/>
                <a:cs typeface="Ubuntu"/>
                <a:sym typeface="Ubuntu"/>
              </a:rPr>
              <a:t>Tipo Vendedor (1: Puerta a Puerta 2=Ejecutivo de ventas)</a:t>
            </a:r>
            <a:endParaRPr/>
          </a:p>
          <a:p>
            <a:pPr marL="171450" marR="0" lvl="0" indent="-171450" algn="just" rtl="0">
              <a:spcBef>
                <a:spcPts val="0"/>
              </a:spcBef>
              <a:spcAft>
                <a:spcPts val="0"/>
              </a:spcAft>
              <a:buClr>
                <a:srgbClr val="1F3864"/>
              </a:buClr>
              <a:buSzPts val="1200"/>
              <a:buFont typeface="Ubuntu"/>
              <a:buChar char="-"/>
            </a:pPr>
            <a:r>
              <a:rPr lang="es-ES" sz="1200" b="1">
                <a:solidFill>
                  <a:srgbClr val="1F3864"/>
                </a:solidFill>
                <a:latin typeface="Ubuntu"/>
                <a:ea typeface="Ubuntu"/>
                <a:cs typeface="Ubuntu"/>
                <a:sym typeface="Ubuntu"/>
              </a:rPr>
              <a:t>Valor ventas del mes</a:t>
            </a:r>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a:p>
            <a:pPr marL="0" marR="0" lvl="0" indent="0" algn="just" rtl="0">
              <a:spcBef>
                <a:spcPts val="0"/>
              </a:spcBef>
              <a:spcAft>
                <a:spcPts val="0"/>
              </a:spcAft>
              <a:buNone/>
            </a:pPr>
            <a:r>
              <a:rPr lang="es-ES" sz="1200" b="1">
                <a:solidFill>
                  <a:srgbClr val="1F3864"/>
                </a:solidFill>
                <a:latin typeface="Ubuntu"/>
                <a:ea typeface="Ubuntu"/>
                <a:cs typeface="Ubuntu"/>
                <a:sym typeface="Ubuntu"/>
              </a:rPr>
              <a:t>La lista termina cuando la cédula ingresada sea 999</a:t>
            </a:r>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a:p>
            <a:pPr marL="0" marR="0" lvl="0" indent="0" algn="just" rtl="0">
              <a:spcBef>
                <a:spcPts val="0"/>
              </a:spcBef>
              <a:spcAft>
                <a:spcPts val="0"/>
              </a:spcAft>
              <a:buNone/>
            </a:pPr>
            <a:r>
              <a:rPr lang="es-ES" sz="1200" b="1">
                <a:solidFill>
                  <a:srgbClr val="1F3864"/>
                </a:solidFill>
                <a:latin typeface="Ubuntu"/>
                <a:ea typeface="Ubuntu"/>
                <a:cs typeface="Ubuntu"/>
                <a:sym typeface="Ubuntu"/>
              </a:rPr>
              <a:t>Se pide calcular el valor de comisiones de cada vendedor, de acuerdo con las siguientes observaciones:</a:t>
            </a:r>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0" marR="0" lvl="0" indent="0" algn="just" rtl="0">
              <a:spcBef>
                <a:spcPts val="0"/>
              </a:spcBef>
              <a:spcAft>
                <a:spcPts val="0"/>
              </a:spcAft>
              <a:buNone/>
            </a:pPr>
            <a:r>
              <a:rPr lang="es-ES" sz="1200" b="1">
                <a:solidFill>
                  <a:srgbClr val="1F3864"/>
                </a:solidFill>
                <a:latin typeface="Ubuntu"/>
                <a:ea typeface="Ubuntu"/>
                <a:cs typeface="Ubuntu"/>
                <a:sym typeface="Ubuntu"/>
              </a:rPr>
              <a:t>Información  para liquidar comisiones: Si el vendedor es puerta a puerta (1) gana por comisiones el 20% del valor de sus ventas y si es ejecutivo de ventas (2) gana por comisiones el 30% del valor de sus ventas del mes</a:t>
            </a:r>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a:p>
            <a:pPr marL="171450" marR="0" lvl="0" indent="-95250" algn="just" rtl="0">
              <a:spcBef>
                <a:spcPts val="0"/>
              </a:spcBef>
              <a:spcAft>
                <a:spcPts val="0"/>
              </a:spcAft>
              <a:buClr>
                <a:schemeClr val="dk1"/>
              </a:buClr>
              <a:buSzPts val="1200"/>
              <a:buFont typeface="Calibri"/>
              <a:buNone/>
            </a:pPr>
            <a:endParaRPr sz="1200" b="1">
              <a:solidFill>
                <a:srgbClr val="1F3864"/>
              </a:solidFill>
              <a:latin typeface="Ubuntu"/>
              <a:ea typeface="Ubuntu"/>
              <a:cs typeface="Ubuntu"/>
              <a:sym typeface="Ubuntu"/>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Google Shape;807;p47"/>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808" name="Google Shape;808;p47" descr="Imagen que contiene dibujo, luz&#10;&#10;Descripción generada automáticamente"/>
          <p:cNvPicPr preferRelativeResize="0"/>
          <p:nvPr/>
        </p:nvPicPr>
        <p:blipFill rotWithShape="1">
          <a:blip r:embed="rId3">
            <a:alphaModFix/>
          </a:blip>
          <a:srcRect/>
          <a:stretch/>
        </p:blipFill>
        <p:spPr>
          <a:xfrm>
            <a:off x="9137373" y="859296"/>
            <a:ext cx="1615833" cy="1608652"/>
          </a:xfrm>
          <a:prstGeom prst="rect">
            <a:avLst/>
          </a:prstGeom>
          <a:noFill/>
          <a:ln>
            <a:noFill/>
          </a:ln>
        </p:spPr>
      </p:pic>
      <p:sp>
        <p:nvSpPr>
          <p:cNvPr id="809" name="Google Shape;809;p47"/>
          <p:cNvSpPr/>
          <p:nvPr/>
        </p:nvSpPr>
        <p:spPr>
          <a:xfrm>
            <a:off x="1139687" y="3251817"/>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Entrada</a:t>
            </a:r>
            <a:endParaRPr/>
          </a:p>
          <a:p>
            <a:pPr marL="0" marR="0" lvl="0" indent="0" algn="ctr" rtl="0">
              <a:spcBef>
                <a:spcPts val="0"/>
              </a:spcBef>
              <a:spcAft>
                <a:spcPts val="0"/>
              </a:spcAft>
              <a:buNone/>
            </a:pPr>
            <a:r>
              <a:rPr lang="es-ES" sz="1800">
                <a:solidFill>
                  <a:schemeClr val="dk1"/>
                </a:solidFill>
                <a:latin typeface="Calibri"/>
                <a:ea typeface="Calibri"/>
                <a:cs typeface="Calibri"/>
                <a:sym typeface="Calibri"/>
              </a:rPr>
              <a:t>Se debe LEER</a:t>
            </a:r>
            <a:endParaRPr sz="1800">
              <a:solidFill>
                <a:schemeClr val="dk1"/>
              </a:solidFill>
              <a:latin typeface="Calibri"/>
              <a:ea typeface="Calibri"/>
              <a:cs typeface="Calibri"/>
              <a:sym typeface="Calibri"/>
            </a:endParaRPr>
          </a:p>
        </p:txBody>
      </p:sp>
      <p:sp>
        <p:nvSpPr>
          <p:cNvPr id="810" name="Google Shape;810;p47"/>
          <p:cNvSpPr/>
          <p:nvPr/>
        </p:nvSpPr>
        <p:spPr>
          <a:xfrm>
            <a:off x="4448692" y="3178900"/>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Proceso</a:t>
            </a:r>
            <a:endParaRPr sz="1800">
              <a:solidFill>
                <a:schemeClr val="dk1"/>
              </a:solidFill>
              <a:latin typeface="Calibri"/>
              <a:ea typeface="Calibri"/>
              <a:cs typeface="Calibri"/>
              <a:sym typeface="Calibri"/>
            </a:endParaRPr>
          </a:p>
        </p:txBody>
      </p:sp>
      <p:sp>
        <p:nvSpPr>
          <p:cNvPr id="811" name="Google Shape;811;p47"/>
          <p:cNvSpPr/>
          <p:nvPr/>
        </p:nvSpPr>
        <p:spPr>
          <a:xfrm>
            <a:off x="7784202" y="3167398"/>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Salida Se debe IMPRIMIR </a:t>
            </a:r>
            <a:endParaRPr sz="1800">
              <a:solidFill>
                <a:schemeClr val="dk1"/>
              </a:solidFill>
              <a:latin typeface="Calibri"/>
              <a:ea typeface="Calibri"/>
              <a:cs typeface="Calibri"/>
              <a:sym typeface="Calibri"/>
            </a:endParaRPr>
          </a:p>
        </p:txBody>
      </p:sp>
      <p:sp>
        <p:nvSpPr>
          <p:cNvPr id="812" name="Google Shape;812;p47"/>
          <p:cNvSpPr/>
          <p:nvPr/>
        </p:nvSpPr>
        <p:spPr>
          <a:xfrm>
            <a:off x="2729948" y="1471932"/>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Análisis –&gt; Cálculo de comisiones (WHILE)</a:t>
            </a:r>
            <a:endParaRPr sz="1800">
              <a:solidFill>
                <a:schemeClr val="lt1"/>
              </a:solidFill>
              <a:latin typeface="Calibri"/>
              <a:ea typeface="Calibri"/>
              <a:cs typeface="Calibri"/>
              <a:sym typeface="Calibri"/>
            </a:endParaRPr>
          </a:p>
        </p:txBody>
      </p:sp>
      <p:sp>
        <p:nvSpPr>
          <p:cNvPr id="813" name="Google Shape;813;p47"/>
          <p:cNvSpPr/>
          <p:nvPr/>
        </p:nvSpPr>
        <p:spPr>
          <a:xfrm>
            <a:off x="3538331" y="3758775"/>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47"/>
          <p:cNvSpPr/>
          <p:nvPr/>
        </p:nvSpPr>
        <p:spPr>
          <a:xfrm>
            <a:off x="6889681" y="3641289"/>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47"/>
          <p:cNvSpPr/>
          <p:nvPr/>
        </p:nvSpPr>
        <p:spPr>
          <a:xfrm>
            <a:off x="3309316" y="4739059"/>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Ciclo=&gt; Proceso para los vendedores (WHILE el ciclo depende de una condición : mientras la cedula  no sea 999)</a:t>
            </a:r>
            <a:endParaRPr sz="1400">
              <a:solidFill>
                <a:schemeClr val="lt1"/>
              </a:solidFill>
              <a:latin typeface="Calibri"/>
              <a:ea typeface="Calibri"/>
              <a:cs typeface="Calibri"/>
              <a:sym typeface="Calibri"/>
            </a:endParaRPr>
          </a:p>
        </p:txBody>
      </p:sp>
      <p:sp>
        <p:nvSpPr>
          <p:cNvPr id="816" name="Google Shape;816;p47"/>
          <p:cNvSpPr/>
          <p:nvPr/>
        </p:nvSpPr>
        <p:spPr>
          <a:xfrm>
            <a:off x="7885043" y="4905586"/>
            <a:ext cx="2504661"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comision</a:t>
            </a:r>
            <a:endParaRPr sz="1400">
              <a:solidFill>
                <a:schemeClr val="lt1"/>
              </a:solidFill>
              <a:latin typeface="Calibri"/>
              <a:ea typeface="Calibri"/>
              <a:cs typeface="Calibri"/>
              <a:sym typeface="Calibri"/>
            </a:endParaRPr>
          </a:p>
        </p:txBody>
      </p:sp>
      <p:cxnSp>
        <p:nvCxnSpPr>
          <p:cNvPr id="817" name="Google Shape;817;p47"/>
          <p:cNvCxnSpPr/>
          <p:nvPr/>
        </p:nvCxnSpPr>
        <p:spPr>
          <a:xfrm flipH="1">
            <a:off x="1790700" y="4434574"/>
            <a:ext cx="548309" cy="471012"/>
          </a:xfrm>
          <a:prstGeom prst="straightConnector1">
            <a:avLst/>
          </a:prstGeom>
          <a:noFill/>
          <a:ln w="9525" cap="flat" cmpd="sng">
            <a:solidFill>
              <a:schemeClr val="accent1"/>
            </a:solidFill>
            <a:prstDash val="solid"/>
            <a:miter lim="800000"/>
            <a:headEnd type="none" w="sm" len="sm"/>
            <a:tailEnd type="triangle" w="med" len="med"/>
          </a:ln>
        </p:spPr>
      </p:cxnSp>
      <p:cxnSp>
        <p:nvCxnSpPr>
          <p:cNvPr id="818" name="Google Shape;818;p47"/>
          <p:cNvCxnSpPr/>
          <p:nvPr/>
        </p:nvCxnSpPr>
        <p:spPr>
          <a:xfrm>
            <a:off x="5605670" y="4328965"/>
            <a:ext cx="0" cy="373664"/>
          </a:xfrm>
          <a:prstGeom prst="straightConnector1">
            <a:avLst/>
          </a:prstGeom>
          <a:noFill/>
          <a:ln w="9525" cap="flat" cmpd="sng">
            <a:solidFill>
              <a:schemeClr val="accent1"/>
            </a:solidFill>
            <a:prstDash val="solid"/>
            <a:miter lim="800000"/>
            <a:headEnd type="none" w="sm" len="sm"/>
            <a:tailEnd type="triangle" w="med" len="med"/>
          </a:ln>
        </p:spPr>
      </p:cxnSp>
      <p:cxnSp>
        <p:nvCxnSpPr>
          <p:cNvPr id="819" name="Google Shape;819;p47"/>
          <p:cNvCxnSpPr/>
          <p:nvPr/>
        </p:nvCxnSpPr>
        <p:spPr>
          <a:xfrm>
            <a:off x="9041709" y="4376659"/>
            <a:ext cx="0" cy="471012"/>
          </a:xfrm>
          <a:prstGeom prst="straightConnector1">
            <a:avLst/>
          </a:prstGeom>
          <a:noFill/>
          <a:ln w="9525" cap="flat" cmpd="sng">
            <a:solidFill>
              <a:schemeClr val="accent1"/>
            </a:solidFill>
            <a:prstDash val="solid"/>
            <a:miter lim="800000"/>
            <a:headEnd type="none" w="sm" len="sm"/>
            <a:tailEnd type="triangle" w="med" len="med"/>
          </a:ln>
        </p:spPr>
      </p:cxnSp>
      <p:sp>
        <p:nvSpPr>
          <p:cNvPr id="820" name="Google Shape;820;p47"/>
          <p:cNvSpPr/>
          <p:nvPr/>
        </p:nvSpPr>
        <p:spPr>
          <a:xfrm>
            <a:off x="79185" y="4631680"/>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1</a:t>
            </a:r>
            <a:endParaRPr/>
          </a:p>
        </p:txBody>
      </p:sp>
      <p:sp>
        <p:nvSpPr>
          <p:cNvPr id="821" name="Google Shape;821;p47"/>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822" name="Google Shape;822;p47"/>
          <p:cNvSpPr/>
          <p:nvPr/>
        </p:nvSpPr>
        <p:spPr>
          <a:xfrm>
            <a:off x="3093352" y="4579904"/>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2</a:t>
            </a:r>
            <a:endParaRPr/>
          </a:p>
        </p:txBody>
      </p:sp>
      <p:sp>
        <p:nvSpPr>
          <p:cNvPr id="823" name="Google Shape;823;p47"/>
          <p:cNvSpPr/>
          <p:nvPr/>
        </p:nvSpPr>
        <p:spPr>
          <a:xfrm>
            <a:off x="2934112" y="5594051"/>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3</a:t>
            </a:r>
            <a:endParaRPr/>
          </a:p>
        </p:txBody>
      </p:sp>
      <p:sp>
        <p:nvSpPr>
          <p:cNvPr id="824" name="Google Shape;824;p47"/>
          <p:cNvSpPr/>
          <p:nvPr/>
        </p:nvSpPr>
        <p:spPr>
          <a:xfrm>
            <a:off x="3314804" y="5434655"/>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Condicional=&gt;Calcular comisión con base en el tipo de vendedor</a:t>
            </a:r>
            <a:endParaRPr sz="1400">
              <a:solidFill>
                <a:schemeClr val="lt1"/>
              </a:solidFill>
              <a:latin typeface="Calibri"/>
              <a:ea typeface="Calibri"/>
              <a:cs typeface="Calibri"/>
              <a:sym typeface="Calibri"/>
            </a:endParaRPr>
          </a:p>
        </p:txBody>
      </p:sp>
      <p:sp>
        <p:nvSpPr>
          <p:cNvPr id="825" name="Google Shape;825;p47"/>
          <p:cNvSpPr/>
          <p:nvPr/>
        </p:nvSpPr>
        <p:spPr>
          <a:xfrm>
            <a:off x="429451" y="5035991"/>
            <a:ext cx="2504661" cy="46726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Cedula,  tipo, ventas</a:t>
            </a:r>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26" name="Google Shape;826;p47"/>
          <p:cNvSpPr/>
          <p:nvPr/>
        </p:nvSpPr>
        <p:spPr>
          <a:xfrm>
            <a:off x="10307190" y="4681637"/>
            <a:ext cx="446016" cy="43198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4</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2" name="Google Shape;832;p48"/>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a:solidFill>
                  <a:schemeClr val="accent2"/>
                </a:solidFill>
                <a:latin typeface="Ubuntu"/>
                <a:ea typeface="Ubuntu"/>
                <a:cs typeface="Ubuntu"/>
                <a:sym typeface="Ubuntu"/>
              </a:rPr>
              <a:t>Ejercicios</a:t>
            </a:r>
            <a:endParaRPr>
              <a:solidFill>
                <a:schemeClr val="accent2"/>
              </a:solidFill>
            </a:endParaRPr>
          </a:p>
        </p:txBody>
      </p:sp>
      <p:pic>
        <p:nvPicPr>
          <p:cNvPr id="833" name="Google Shape;833;p48" descr="Imagen que contiene dibujo, luz&#10;&#10;Descripción generada automáticamente"/>
          <p:cNvPicPr preferRelativeResize="0"/>
          <p:nvPr/>
        </p:nvPicPr>
        <p:blipFill rotWithShape="1">
          <a:blip r:embed="rId3">
            <a:alphaModFix/>
          </a:blip>
          <a:srcRect/>
          <a:stretch/>
        </p:blipFill>
        <p:spPr>
          <a:xfrm>
            <a:off x="9137373" y="859296"/>
            <a:ext cx="1615833" cy="1608652"/>
          </a:xfrm>
          <a:prstGeom prst="rect">
            <a:avLst/>
          </a:prstGeom>
          <a:noFill/>
          <a:ln>
            <a:noFill/>
          </a:ln>
        </p:spPr>
      </p:pic>
      <p:sp>
        <p:nvSpPr>
          <p:cNvPr id="834" name="Google Shape;834;p48"/>
          <p:cNvSpPr/>
          <p:nvPr/>
        </p:nvSpPr>
        <p:spPr>
          <a:xfrm>
            <a:off x="3054628" y="2144299"/>
            <a:ext cx="4423826"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Identificación de variables </a:t>
            </a:r>
            <a:endParaRPr sz="1800">
              <a:solidFill>
                <a:schemeClr val="dk1"/>
              </a:solidFill>
              <a:latin typeface="Calibri"/>
              <a:ea typeface="Calibri"/>
              <a:cs typeface="Calibri"/>
              <a:sym typeface="Calibri"/>
            </a:endParaRPr>
          </a:p>
        </p:txBody>
      </p:sp>
      <p:sp>
        <p:nvSpPr>
          <p:cNvPr id="835" name="Google Shape;835;p48"/>
          <p:cNvSpPr/>
          <p:nvPr/>
        </p:nvSpPr>
        <p:spPr>
          <a:xfrm>
            <a:off x="2729948" y="1471932"/>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Variables del programa</a:t>
            </a:r>
            <a:endParaRPr sz="1800">
              <a:solidFill>
                <a:schemeClr val="lt1"/>
              </a:solidFill>
              <a:latin typeface="Calibri"/>
              <a:ea typeface="Calibri"/>
              <a:cs typeface="Calibri"/>
              <a:sym typeface="Calibri"/>
            </a:endParaRPr>
          </a:p>
        </p:txBody>
      </p:sp>
      <p:sp>
        <p:nvSpPr>
          <p:cNvPr id="836" name="Google Shape;836;p48"/>
          <p:cNvSpPr/>
          <p:nvPr/>
        </p:nvSpPr>
        <p:spPr>
          <a:xfrm>
            <a:off x="3141268" y="3771254"/>
            <a:ext cx="4337186" cy="98627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ENTRADA: </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tipo =&gt; int</a:t>
            </a: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cedula =&gt; long</a:t>
            </a: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ventas =&gt; double o float</a:t>
            </a:r>
            <a:endParaRPr sz="1400">
              <a:solidFill>
                <a:schemeClr val="lt1"/>
              </a:solidFill>
              <a:latin typeface="Calibri"/>
              <a:ea typeface="Calibri"/>
              <a:cs typeface="Calibri"/>
              <a:sym typeface="Calibri"/>
            </a:endParaRPr>
          </a:p>
        </p:txBody>
      </p:sp>
      <p:cxnSp>
        <p:nvCxnSpPr>
          <p:cNvPr id="837" name="Google Shape;837;p48"/>
          <p:cNvCxnSpPr/>
          <p:nvPr/>
        </p:nvCxnSpPr>
        <p:spPr>
          <a:xfrm>
            <a:off x="5271969" y="3327056"/>
            <a:ext cx="0" cy="373664"/>
          </a:xfrm>
          <a:prstGeom prst="straightConnector1">
            <a:avLst/>
          </a:prstGeom>
          <a:noFill/>
          <a:ln w="9525" cap="flat" cmpd="sng">
            <a:solidFill>
              <a:schemeClr val="accent1"/>
            </a:solidFill>
            <a:prstDash val="solid"/>
            <a:miter lim="800000"/>
            <a:headEnd type="none" w="sm" len="sm"/>
            <a:tailEnd type="triangle" w="med" len="med"/>
          </a:ln>
        </p:spPr>
      </p:cxnSp>
      <p:sp>
        <p:nvSpPr>
          <p:cNvPr id="838" name="Google Shape;838;p48"/>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839" name="Google Shape;839;p48"/>
          <p:cNvSpPr/>
          <p:nvPr/>
        </p:nvSpPr>
        <p:spPr>
          <a:xfrm>
            <a:off x="3054628" y="5386068"/>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SALIDA:</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comision =&gt; float o long</a:t>
            </a:r>
            <a:endParaRPr sz="14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5" name="Google Shape;845;p49"/>
          <p:cNvSpPr txBox="1"/>
          <p:nvPr/>
        </p:nvSpPr>
        <p:spPr>
          <a:xfrm>
            <a:off x="9319986" y="-33999"/>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846" name="Google Shape;846;p49" descr="Imagen que contiene dibujo, luz&#10;&#10;Descripción generada automáticamente"/>
          <p:cNvPicPr preferRelativeResize="0"/>
          <p:nvPr/>
        </p:nvPicPr>
        <p:blipFill rotWithShape="1">
          <a:blip r:embed="rId3">
            <a:alphaModFix/>
          </a:blip>
          <a:srcRect/>
          <a:stretch/>
        </p:blipFill>
        <p:spPr>
          <a:xfrm>
            <a:off x="10756181" y="612332"/>
            <a:ext cx="838571" cy="834844"/>
          </a:xfrm>
          <a:prstGeom prst="rect">
            <a:avLst/>
          </a:prstGeom>
          <a:noFill/>
          <a:ln>
            <a:noFill/>
          </a:ln>
        </p:spPr>
      </p:pic>
      <p:sp>
        <p:nvSpPr>
          <p:cNvPr id="847" name="Google Shape;847;p49"/>
          <p:cNvSpPr/>
          <p:nvPr/>
        </p:nvSpPr>
        <p:spPr>
          <a:xfrm>
            <a:off x="3366052" y="6315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Ejercicio: Comisiones (WHILE)</a:t>
            </a:r>
            <a:endParaRPr sz="1800">
              <a:solidFill>
                <a:schemeClr val="lt1"/>
              </a:solidFill>
              <a:latin typeface="Calibri"/>
              <a:ea typeface="Calibri"/>
              <a:cs typeface="Calibri"/>
              <a:sym typeface="Calibri"/>
            </a:endParaRPr>
          </a:p>
        </p:txBody>
      </p:sp>
      <p:sp>
        <p:nvSpPr>
          <p:cNvPr id="848" name="Google Shape;848;p49"/>
          <p:cNvSpPr txBox="1"/>
          <p:nvPr/>
        </p:nvSpPr>
        <p:spPr>
          <a:xfrm>
            <a:off x="3417209" y="169836"/>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pic>
        <p:nvPicPr>
          <p:cNvPr id="849" name="Google Shape;849;p49"/>
          <p:cNvPicPr preferRelativeResize="0"/>
          <p:nvPr/>
        </p:nvPicPr>
        <p:blipFill rotWithShape="1">
          <a:blip r:embed="rId4">
            <a:alphaModFix/>
          </a:blip>
          <a:srcRect/>
          <a:stretch/>
        </p:blipFill>
        <p:spPr>
          <a:xfrm>
            <a:off x="934899" y="1154775"/>
            <a:ext cx="9224034" cy="556449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5" name="Google Shape;855;p50"/>
          <p:cNvSpPr txBox="1"/>
          <p:nvPr/>
        </p:nvSpPr>
        <p:spPr>
          <a:xfrm>
            <a:off x="9319986" y="-33999"/>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856" name="Google Shape;856;p50" descr="Imagen que contiene dibujo, luz&#10;&#10;Descripción generada automáticamente"/>
          <p:cNvPicPr preferRelativeResize="0"/>
          <p:nvPr/>
        </p:nvPicPr>
        <p:blipFill rotWithShape="1">
          <a:blip r:embed="rId3">
            <a:alphaModFix/>
          </a:blip>
          <a:srcRect/>
          <a:stretch/>
        </p:blipFill>
        <p:spPr>
          <a:xfrm>
            <a:off x="10756181" y="612332"/>
            <a:ext cx="838571" cy="834844"/>
          </a:xfrm>
          <a:prstGeom prst="rect">
            <a:avLst/>
          </a:prstGeom>
          <a:noFill/>
          <a:ln>
            <a:noFill/>
          </a:ln>
        </p:spPr>
      </p:pic>
      <p:sp>
        <p:nvSpPr>
          <p:cNvPr id="857" name="Google Shape;857;p50"/>
          <p:cNvSpPr/>
          <p:nvPr/>
        </p:nvSpPr>
        <p:spPr>
          <a:xfrm>
            <a:off x="3366052" y="6315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Ejercicio: Comisiones (WHILE)</a:t>
            </a:r>
            <a:endParaRPr sz="1800">
              <a:solidFill>
                <a:schemeClr val="lt1"/>
              </a:solidFill>
              <a:latin typeface="Calibri"/>
              <a:ea typeface="Calibri"/>
              <a:cs typeface="Calibri"/>
              <a:sym typeface="Calibri"/>
            </a:endParaRPr>
          </a:p>
        </p:txBody>
      </p:sp>
      <p:sp>
        <p:nvSpPr>
          <p:cNvPr id="858" name="Google Shape;858;p50"/>
          <p:cNvSpPr txBox="1"/>
          <p:nvPr/>
        </p:nvSpPr>
        <p:spPr>
          <a:xfrm>
            <a:off x="3417209" y="169836"/>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pic>
        <p:nvPicPr>
          <p:cNvPr id="859" name="Google Shape;859;p50"/>
          <p:cNvPicPr preferRelativeResize="0"/>
          <p:nvPr/>
        </p:nvPicPr>
        <p:blipFill rotWithShape="1">
          <a:blip r:embed="rId4">
            <a:alphaModFix/>
          </a:blip>
          <a:srcRect/>
          <a:stretch/>
        </p:blipFill>
        <p:spPr>
          <a:xfrm>
            <a:off x="808175" y="1093166"/>
            <a:ext cx="9350758" cy="53326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6"/>
          <p:cNvSpPr txBox="1"/>
          <p:nvPr/>
        </p:nvSpPr>
        <p:spPr>
          <a:xfrm>
            <a:off x="3664471" y="731134"/>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Programación Básica</a:t>
            </a:r>
            <a:endParaRPr dirty="0">
              <a:solidFill>
                <a:schemeClr val="accent2"/>
              </a:solidFill>
            </a:endParaRPr>
          </a:p>
        </p:txBody>
      </p:sp>
      <p:sp>
        <p:nvSpPr>
          <p:cNvPr id="171" name="Google Shape;171;p6"/>
          <p:cNvSpPr txBox="1"/>
          <p:nvPr/>
        </p:nvSpPr>
        <p:spPr>
          <a:xfrm>
            <a:off x="7155156" y="733407"/>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Ejes temáticos</a:t>
            </a:r>
            <a:endParaRPr dirty="0">
              <a:solidFill>
                <a:schemeClr val="accent2"/>
              </a:solidFill>
            </a:endParaRPr>
          </a:p>
        </p:txBody>
      </p:sp>
      <p:sp>
        <p:nvSpPr>
          <p:cNvPr id="172" name="Google Shape;172;p6"/>
          <p:cNvSpPr txBox="1"/>
          <p:nvPr/>
        </p:nvSpPr>
        <p:spPr>
          <a:xfrm>
            <a:off x="1378228" y="3402770"/>
            <a:ext cx="3882885"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 Temáticas estratégicas</a:t>
            </a:r>
            <a:endParaRPr sz="1800" b="1">
              <a:solidFill>
                <a:srgbClr val="C00000"/>
              </a:solidFill>
              <a:latin typeface="Ubuntu"/>
              <a:ea typeface="Ubuntu"/>
              <a:cs typeface="Ubuntu"/>
              <a:sym typeface="Ubuntu"/>
            </a:endParaRPr>
          </a:p>
        </p:txBody>
      </p:sp>
      <p:sp>
        <p:nvSpPr>
          <p:cNvPr id="173" name="Google Shape;173;p6"/>
          <p:cNvSpPr txBox="1"/>
          <p:nvPr/>
        </p:nvSpPr>
        <p:spPr>
          <a:xfrm>
            <a:off x="4853605" y="2432248"/>
            <a:ext cx="5930346"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C00000"/>
                </a:solidFill>
                <a:latin typeface="Ubuntu"/>
                <a:ea typeface="Ubuntu"/>
                <a:cs typeface="Ubuntu"/>
                <a:sym typeface="Ubuntu"/>
              </a:rPr>
              <a:t>Introducción JAVA – (Programación estructurada) </a:t>
            </a:r>
            <a:endParaRPr/>
          </a:p>
          <a:p>
            <a:pPr marL="0" marR="0" lvl="0" indent="0" algn="just" rtl="0">
              <a:spcBef>
                <a:spcPts val="0"/>
              </a:spcBef>
              <a:spcAft>
                <a:spcPts val="0"/>
              </a:spcAft>
              <a:buNone/>
            </a:pPr>
            <a:endParaRPr sz="1800" b="1">
              <a:solidFill>
                <a:srgbClr val="C00000"/>
              </a:solidFill>
              <a:latin typeface="Ubuntu"/>
              <a:ea typeface="Ubuntu"/>
              <a:cs typeface="Ubuntu"/>
              <a:sym typeface="Ubuntu"/>
            </a:endParaRPr>
          </a:p>
          <a:p>
            <a:pPr marL="0" marR="0" lvl="0" indent="0" algn="just" rtl="0">
              <a:spcBef>
                <a:spcPts val="0"/>
              </a:spcBef>
              <a:spcAft>
                <a:spcPts val="0"/>
              </a:spcAft>
              <a:buNone/>
            </a:pPr>
            <a:endParaRPr sz="1800" b="1">
              <a:solidFill>
                <a:srgbClr val="C00000"/>
              </a:solidFill>
              <a:latin typeface="Ubuntu"/>
              <a:ea typeface="Ubuntu"/>
              <a:cs typeface="Ubuntu"/>
              <a:sym typeface="Ubuntu"/>
            </a:endParaRPr>
          </a:p>
          <a:p>
            <a:pPr marL="0" marR="0" lvl="0" indent="0" algn="just" rtl="0">
              <a:spcBef>
                <a:spcPts val="0"/>
              </a:spcBef>
              <a:spcAft>
                <a:spcPts val="0"/>
              </a:spcAft>
              <a:buNone/>
            </a:pPr>
            <a:r>
              <a:rPr lang="es-ES" sz="1800" b="1">
                <a:solidFill>
                  <a:srgbClr val="C00000"/>
                </a:solidFill>
                <a:latin typeface="Ubuntu"/>
                <a:ea typeface="Ubuntu"/>
                <a:cs typeface="Ubuntu"/>
                <a:sym typeface="Ubuntu"/>
              </a:rPr>
              <a:t>Programación Orientada a Objetos (POO)</a:t>
            </a:r>
            <a:endParaRPr/>
          </a:p>
          <a:p>
            <a:pPr marL="0" marR="0" lvl="0" indent="0" algn="just" rtl="0">
              <a:spcBef>
                <a:spcPts val="0"/>
              </a:spcBef>
              <a:spcAft>
                <a:spcPts val="0"/>
              </a:spcAft>
              <a:buNone/>
            </a:pPr>
            <a:endParaRPr sz="1800" b="1">
              <a:solidFill>
                <a:srgbClr val="C00000"/>
              </a:solidFill>
              <a:latin typeface="Ubuntu"/>
              <a:ea typeface="Ubuntu"/>
              <a:cs typeface="Ubuntu"/>
              <a:sym typeface="Ubuntu"/>
            </a:endParaRPr>
          </a:p>
          <a:p>
            <a:pPr marL="0" marR="0" lvl="0" indent="0" algn="just" rtl="0">
              <a:spcBef>
                <a:spcPts val="0"/>
              </a:spcBef>
              <a:spcAft>
                <a:spcPts val="0"/>
              </a:spcAft>
              <a:buNone/>
            </a:pPr>
            <a:endParaRPr sz="1800" b="1">
              <a:solidFill>
                <a:srgbClr val="C00000"/>
              </a:solidFill>
              <a:latin typeface="Ubuntu"/>
              <a:ea typeface="Ubuntu"/>
              <a:cs typeface="Ubuntu"/>
              <a:sym typeface="Ubuntu"/>
            </a:endParaRPr>
          </a:p>
          <a:p>
            <a:pPr marL="0" marR="0" lvl="0" indent="0" algn="just" rtl="0">
              <a:spcBef>
                <a:spcPts val="0"/>
              </a:spcBef>
              <a:spcAft>
                <a:spcPts val="0"/>
              </a:spcAft>
              <a:buNone/>
            </a:pPr>
            <a:r>
              <a:rPr lang="es-ES" sz="1800" b="1">
                <a:solidFill>
                  <a:srgbClr val="C00000"/>
                </a:solidFill>
                <a:latin typeface="Ubuntu"/>
                <a:ea typeface="Ubuntu"/>
                <a:cs typeface="Ubuntu"/>
                <a:sym typeface="Ubuntu"/>
              </a:rPr>
              <a:t>Diseño Orientado a Objetos – Interfaz gráfica</a:t>
            </a:r>
            <a:endParaRPr/>
          </a:p>
          <a:p>
            <a:pPr marL="0" marR="0" lvl="0" indent="0" algn="just" rtl="0">
              <a:spcBef>
                <a:spcPts val="0"/>
              </a:spcBef>
              <a:spcAft>
                <a:spcPts val="0"/>
              </a:spcAft>
              <a:buNone/>
            </a:pPr>
            <a:endParaRPr sz="1800" b="1">
              <a:solidFill>
                <a:srgbClr val="C00000"/>
              </a:solidFill>
              <a:latin typeface="Ubuntu"/>
              <a:ea typeface="Ubuntu"/>
              <a:cs typeface="Ubuntu"/>
              <a:sym typeface="Ubuntu"/>
            </a:endParaRPr>
          </a:p>
          <a:p>
            <a:pPr marL="0" marR="0" lvl="0" indent="0" algn="just" rtl="0">
              <a:spcBef>
                <a:spcPts val="0"/>
              </a:spcBef>
              <a:spcAft>
                <a:spcPts val="0"/>
              </a:spcAft>
              <a:buNone/>
            </a:pPr>
            <a:endParaRPr sz="1800" b="1">
              <a:solidFill>
                <a:srgbClr val="C00000"/>
              </a:solidFill>
              <a:latin typeface="Ubuntu"/>
              <a:ea typeface="Ubuntu"/>
              <a:cs typeface="Ubuntu"/>
              <a:sym typeface="Ubuntu"/>
            </a:endParaRPr>
          </a:p>
          <a:p>
            <a:pPr marL="0" marR="0" lvl="0" indent="0" algn="just" rtl="0">
              <a:spcBef>
                <a:spcPts val="0"/>
              </a:spcBef>
              <a:spcAft>
                <a:spcPts val="0"/>
              </a:spcAft>
              <a:buNone/>
            </a:pPr>
            <a:r>
              <a:rPr lang="es-ES" sz="1800" b="1">
                <a:solidFill>
                  <a:srgbClr val="C00000"/>
                </a:solidFill>
                <a:latin typeface="Ubuntu"/>
                <a:ea typeface="Ubuntu"/>
                <a:cs typeface="Ubuntu"/>
                <a:sym typeface="Ubuntu"/>
              </a:rPr>
              <a:t>Bases de Datos</a:t>
            </a:r>
            <a:endParaRPr/>
          </a:p>
        </p:txBody>
      </p:sp>
      <p:cxnSp>
        <p:nvCxnSpPr>
          <p:cNvPr id="174" name="Google Shape;174;p6"/>
          <p:cNvCxnSpPr/>
          <p:nvPr/>
        </p:nvCxnSpPr>
        <p:spPr>
          <a:xfrm rot="10800000" flipH="1">
            <a:off x="4161181" y="2743201"/>
            <a:ext cx="675861" cy="860054"/>
          </a:xfrm>
          <a:prstGeom prst="straightConnector1">
            <a:avLst/>
          </a:prstGeom>
          <a:noFill/>
          <a:ln w="9525" cap="flat" cmpd="sng">
            <a:solidFill>
              <a:schemeClr val="accent1"/>
            </a:solidFill>
            <a:prstDash val="solid"/>
            <a:miter lim="800000"/>
            <a:headEnd type="none" w="sm" len="sm"/>
            <a:tailEnd type="triangle" w="med" len="med"/>
          </a:ln>
        </p:spPr>
      </p:cxnSp>
      <p:cxnSp>
        <p:nvCxnSpPr>
          <p:cNvPr id="175" name="Google Shape;175;p6"/>
          <p:cNvCxnSpPr/>
          <p:nvPr/>
        </p:nvCxnSpPr>
        <p:spPr>
          <a:xfrm rot="10800000" flipH="1">
            <a:off x="4161181" y="3509582"/>
            <a:ext cx="675861" cy="93673"/>
          </a:xfrm>
          <a:prstGeom prst="straightConnector1">
            <a:avLst/>
          </a:prstGeom>
          <a:noFill/>
          <a:ln w="9525" cap="flat" cmpd="sng">
            <a:solidFill>
              <a:schemeClr val="accent1"/>
            </a:solidFill>
            <a:prstDash val="solid"/>
            <a:miter lim="800000"/>
            <a:headEnd type="none" w="sm" len="sm"/>
            <a:tailEnd type="triangle" w="med" len="med"/>
          </a:ln>
        </p:spPr>
      </p:cxnSp>
      <p:cxnSp>
        <p:nvCxnSpPr>
          <p:cNvPr id="176" name="Google Shape;176;p6"/>
          <p:cNvCxnSpPr/>
          <p:nvPr/>
        </p:nvCxnSpPr>
        <p:spPr>
          <a:xfrm>
            <a:off x="4187687" y="3618760"/>
            <a:ext cx="649355" cy="659883"/>
          </a:xfrm>
          <a:prstGeom prst="straightConnector1">
            <a:avLst/>
          </a:prstGeom>
          <a:noFill/>
          <a:ln w="9525" cap="flat" cmpd="sng">
            <a:solidFill>
              <a:schemeClr val="accent1"/>
            </a:solidFill>
            <a:prstDash val="solid"/>
            <a:miter lim="800000"/>
            <a:headEnd type="none" w="sm" len="sm"/>
            <a:tailEnd type="triangle" w="med" len="med"/>
          </a:ln>
        </p:spPr>
      </p:cxnSp>
      <p:cxnSp>
        <p:nvCxnSpPr>
          <p:cNvPr id="177" name="Google Shape;177;p6"/>
          <p:cNvCxnSpPr/>
          <p:nvPr/>
        </p:nvCxnSpPr>
        <p:spPr>
          <a:xfrm>
            <a:off x="4200940" y="3603255"/>
            <a:ext cx="636102" cy="1353621"/>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51"/>
          <p:cNvSpPr txBox="1"/>
          <p:nvPr/>
        </p:nvSpPr>
        <p:spPr>
          <a:xfrm>
            <a:off x="9319986" y="-33999"/>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866" name="Google Shape;866;p51" descr="Imagen que contiene dibujo, luz&#10;&#10;Descripción generada automáticamente"/>
          <p:cNvPicPr preferRelativeResize="0"/>
          <p:nvPr/>
        </p:nvPicPr>
        <p:blipFill rotWithShape="1">
          <a:blip r:embed="rId3">
            <a:alphaModFix/>
          </a:blip>
          <a:srcRect/>
          <a:stretch/>
        </p:blipFill>
        <p:spPr>
          <a:xfrm>
            <a:off x="10756181" y="612332"/>
            <a:ext cx="838571" cy="834844"/>
          </a:xfrm>
          <a:prstGeom prst="rect">
            <a:avLst/>
          </a:prstGeom>
          <a:noFill/>
          <a:ln>
            <a:noFill/>
          </a:ln>
        </p:spPr>
      </p:pic>
      <p:sp>
        <p:nvSpPr>
          <p:cNvPr id="867" name="Google Shape;867;p51"/>
          <p:cNvSpPr/>
          <p:nvPr/>
        </p:nvSpPr>
        <p:spPr>
          <a:xfrm>
            <a:off x="3366052" y="6315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Ejercicio: Comisiones (WHILE)</a:t>
            </a:r>
            <a:endParaRPr sz="1800">
              <a:solidFill>
                <a:schemeClr val="lt1"/>
              </a:solidFill>
              <a:latin typeface="Calibri"/>
              <a:ea typeface="Calibri"/>
              <a:cs typeface="Calibri"/>
              <a:sym typeface="Calibri"/>
            </a:endParaRPr>
          </a:p>
        </p:txBody>
      </p:sp>
      <p:sp>
        <p:nvSpPr>
          <p:cNvPr id="868" name="Google Shape;868;p51"/>
          <p:cNvSpPr txBox="1"/>
          <p:nvPr/>
        </p:nvSpPr>
        <p:spPr>
          <a:xfrm>
            <a:off x="3417209" y="169836"/>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pic>
        <p:nvPicPr>
          <p:cNvPr id="869" name="Google Shape;869;p51"/>
          <p:cNvPicPr preferRelativeResize="0"/>
          <p:nvPr/>
        </p:nvPicPr>
        <p:blipFill rotWithShape="1">
          <a:blip r:embed="rId4">
            <a:alphaModFix/>
          </a:blip>
          <a:srcRect/>
          <a:stretch/>
        </p:blipFill>
        <p:spPr>
          <a:xfrm>
            <a:off x="819770" y="1093166"/>
            <a:ext cx="9339163" cy="54799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52"/>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a:t>
            </a:r>
            <a:r>
              <a:rPr lang="es-ES" sz="2400" b="1" dirty="0">
                <a:solidFill>
                  <a:srgbClr val="FF0062"/>
                </a:solidFill>
                <a:latin typeface="Ubuntu"/>
                <a:ea typeface="Ubuntu"/>
                <a:cs typeface="Ubuntu"/>
                <a:sym typeface="Ubuntu"/>
              </a:rPr>
              <a:t> </a:t>
            </a:r>
            <a:r>
              <a:rPr lang="es-ES" sz="2400" b="1" dirty="0">
                <a:solidFill>
                  <a:schemeClr val="accent2"/>
                </a:solidFill>
                <a:latin typeface="Ubuntu"/>
                <a:ea typeface="Ubuntu"/>
                <a:cs typeface="Ubuntu"/>
                <a:sym typeface="Ubuntu"/>
              </a:rPr>
              <a:t>a Java</a:t>
            </a:r>
            <a:endParaRPr dirty="0">
              <a:solidFill>
                <a:schemeClr val="accent2"/>
              </a:solidFill>
            </a:endParaRPr>
          </a:p>
        </p:txBody>
      </p:sp>
      <p:sp>
        <p:nvSpPr>
          <p:cNvPr id="875" name="Google Shape;875;p52"/>
          <p:cNvSpPr txBox="1"/>
          <p:nvPr/>
        </p:nvSpPr>
        <p:spPr>
          <a:xfrm>
            <a:off x="2233695" y="1148845"/>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Datos – Vectores y Marices</a:t>
            </a:r>
            <a:endParaRPr/>
          </a:p>
        </p:txBody>
      </p:sp>
      <p:grpSp>
        <p:nvGrpSpPr>
          <p:cNvPr id="876" name="Google Shape;876;p52"/>
          <p:cNvGrpSpPr/>
          <p:nvPr/>
        </p:nvGrpSpPr>
        <p:grpSpPr>
          <a:xfrm>
            <a:off x="1694513" y="1211070"/>
            <a:ext cx="390047" cy="369280"/>
            <a:chOff x="2078" y="1680"/>
            <a:chExt cx="1615" cy="1615"/>
          </a:xfrm>
        </p:grpSpPr>
        <p:sp>
          <p:nvSpPr>
            <p:cNvPr id="877" name="Google Shape;877;p52"/>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8" name="Google Shape;878;p52"/>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879;p52"/>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52"/>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52"/>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52"/>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883" name="Google Shape;883;p52"/>
          <p:cNvPicPr preferRelativeResize="0"/>
          <p:nvPr/>
        </p:nvPicPr>
        <p:blipFill rotWithShape="1">
          <a:blip r:embed="rId3">
            <a:alphaModFix/>
          </a:blip>
          <a:srcRect/>
          <a:stretch/>
        </p:blipFill>
        <p:spPr>
          <a:xfrm>
            <a:off x="1367018" y="1984419"/>
            <a:ext cx="7271605" cy="3724736"/>
          </a:xfrm>
          <a:prstGeom prst="rect">
            <a:avLst/>
          </a:prstGeom>
          <a:noFill/>
          <a:ln>
            <a:noFill/>
          </a:ln>
        </p:spPr>
      </p:pic>
      <p:sp>
        <p:nvSpPr>
          <p:cNvPr id="884" name="Google Shape;884;p52"/>
          <p:cNvSpPr txBox="1"/>
          <p:nvPr/>
        </p:nvSpPr>
        <p:spPr>
          <a:xfrm>
            <a:off x="1694513" y="2132962"/>
            <a:ext cx="159230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vector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3"/>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a:t>
            </a:r>
            <a:r>
              <a:rPr lang="es-ES" sz="2400" b="1" dirty="0">
                <a:solidFill>
                  <a:srgbClr val="FF0062"/>
                </a:solidFill>
                <a:latin typeface="Ubuntu"/>
                <a:ea typeface="Ubuntu"/>
                <a:cs typeface="Ubuntu"/>
                <a:sym typeface="Ubuntu"/>
              </a:rPr>
              <a:t> </a:t>
            </a:r>
            <a:r>
              <a:rPr lang="es-ES" sz="2400" b="1" dirty="0">
                <a:solidFill>
                  <a:schemeClr val="accent2"/>
                </a:solidFill>
                <a:latin typeface="Ubuntu"/>
                <a:ea typeface="Ubuntu"/>
                <a:cs typeface="Ubuntu"/>
                <a:sym typeface="Ubuntu"/>
              </a:rPr>
              <a:t>a Java</a:t>
            </a:r>
            <a:endParaRPr dirty="0">
              <a:solidFill>
                <a:schemeClr val="accent2"/>
              </a:solidFill>
            </a:endParaRPr>
          </a:p>
        </p:txBody>
      </p:sp>
      <p:sp>
        <p:nvSpPr>
          <p:cNvPr id="890" name="Google Shape;890;p53"/>
          <p:cNvSpPr txBox="1"/>
          <p:nvPr/>
        </p:nvSpPr>
        <p:spPr>
          <a:xfrm>
            <a:off x="2233695" y="1148845"/>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Estructuras de Datos – Vectores y Marices</a:t>
            </a:r>
            <a:endParaRPr/>
          </a:p>
        </p:txBody>
      </p:sp>
      <p:grpSp>
        <p:nvGrpSpPr>
          <p:cNvPr id="891" name="Google Shape;891;p53"/>
          <p:cNvGrpSpPr/>
          <p:nvPr/>
        </p:nvGrpSpPr>
        <p:grpSpPr>
          <a:xfrm>
            <a:off x="1694513" y="1211070"/>
            <a:ext cx="390047" cy="369280"/>
            <a:chOff x="2078" y="1680"/>
            <a:chExt cx="1615" cy="1615"/>
          </a:xfrm>
        </p:grpSpPr>
        <p:sp>
          <p:nvSpPr>
            <p:cNvPr id="892" name="Google Shape;892;p53"/>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3" name="Google Shape;893;p53"/>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4" name="Google Shape;894;p53"/>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5" name="Google Shape;895;p53"/>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6" name="Google Shape;896;p53"/>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7" name="Google Shape;897;p53"/>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98" name="Google Shape;898;p53"/>
          <p:cNvSpPr txBox="1"/>
          <p:nvPr/>
        </p:nvSpPr>
        <p:spPr>
          <a:xfrm>
            <a:off x="8618335" y="3360932"/>
            <a:ext cx="159230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Matriz</a:t>
            </a:r>
            <a:endParaRPr/>
          </a:p>
        </p:txBody>
      </p:sp>
      <p:pic>
        <p:nvPicPr>
          <p:cNvPr id="899" name="Google Shape;899;p53"/>
          <p:cNvPicPr preferRelativeResize="0"/>
          <p:nvPr/>
        </p:nvPicPr>
        <p:blipFill rotWithShape="1">
          <a:blip r:embed="rId3">
            <a:alphaModFix/>
          </a:blip>
          <a:srcRect/>
          <a:stretch/>
        </p:blipFill>
        <p:spPr>
          <a:xfrm>
            <a:off x="1312660" y="1666747"/>
            <a:ext cx="7305675" cy="4752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5" name="Google Shape;905;p54"/>
          <p:cNvSpPr txBox="1"/>
          <p:nvPr/>
        </p:nvSpPr>
        <p:spPr>
          <a:xfrm>
            <a:off x="9319986" y="156502"/>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a:t>
            </a:r>
            <a:endParaRPr dirty="0">
              <a:solidFill>
                <a:schemeClr val="accent2"/>
              </a:solidFill>
            </a:endParaRPr>
          </a:p>
        </p:txBody>
      </p:sp>
      <p:sp>
        <p:nvSpPr>
          <p:cNvPr id="906" name="Google Shape;906;p54"/>
          <p:cNvSpPr txBox="1"/>
          <p:nvPr/>
        </p:nvSpPr>
        <p:spPr>
          <a:xfrm>
            <a:off x="2370484" y="2598425"/>
            <a:ext cx="8734838" cy="30469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2400" b="1">
                <a:solidFill>
                  <a:srgbClr val="1F3864"/>
                </a:solidFill>
                <a:latin typeface="Ubuntu"/>
                <a:ea typeface="Ubuntu"/>
                <a:cs typeface="Ubuntu"/>
                <a:sym typeface="Ubuntu"/>
              </a:rPr>
              <a:t>Dados 6  números enteros que se almacenan en un </a:t>
            </a:r>
            <a:r>
              <a:rPr lang="es-ES" sz="2400" b="1">
                <a:solidFill>
                  <a:srgbClr val="1F3864"/>
                </a:solidFill>
                <a:highlight>
                  <a:srgbClr val="FFFF00"/>
                </a:highlight>
                <a:latin typeface="Ubuntu"/>
                <a:ea typeface="Ubuntu"/>
                <a:cs typeface="Ubuntu"/>
                <a:sym typeface="Ubuntu"/>
              </a:rPr>
              <a:t>vector</a:t>
            </a:r>
            <a:r>
              <a:rPr lang="es-ES" sz="2400" b="1">
                <a:solidFill>
                  <a:srgbClr val="1F3864"/>
                </a:solidFill>
                <a:latin typeface="Ubuntu"/>
                <a:ea typeface="Ubuntu"/>
                <a:cs typeface="Ubuntu"/>
                <a:sym typeface="Ubuntu"/>
              </a:rPr>
              <a:t>, calcular:</a:t>
            </a:r>
            <a:endParaRPr/>
          </a:p>
          <a:p>
            <a:pPr marL="342900" marR="0" lvl="0" indent="-342900" algn="just" rtl="0">
              <a:spcBef>
                <a:spcPts val="0"/>
              </a:spcBef>
              <a:spcAft>
                <a:spcPts val="0"/>
              </a:spcAft>
              <a:buClr>
                <a:srgbClr val="1F3864"/>
              </a:buClr>
              <a:buSzPts val="2400"/>
              <a:buFont typeface="Ubuntu"/>
              <a:buChar char="-"/>
            </a:pPr>
            <a:r>
              <a:rPr lang="es-ES" sz="2400" b="1">
                <a:solidFill>
                  <a:srgbClr val="1F3864"/>
                </a:solidFill>
                <a:highlight>
                  <a:srgbClr val="00FF00"/>
                </a:highlight>
                <a:latin typeface="Ubuntu"/>
                <a:ea typeface="Ubuntu"/>
                <a:cs typeface="Ubuntu"/>
                <a:sym typeface="Ubuntu"/>
              </a:rPr>
              <a:t>Cuáles</a:t>
            </a:r>
            <a:r>
              <a:rPr lang="es-ES" sz="2400" b="1">
                <a:solidFill>
                  <a:srgbClr val="1F3864"/>
                </a:solidFill>
                <a:latin typeface="Ubuntu"/>
                <a:ea typeface="Ubuntu"/>
                <a:cs typeface="Ubuntu"/>
                <a:sym typeface="Ubuntu"/>
              </a:rPr>
              <a:t> y </a:t>
            </a:r>
            <a:r>
              <a:rPr lang="es-ES" sz="2400" b="1">
                <a:solidFill>
                  <a:srgbClr val="1F3864"/>
                </a:solidFill>
                <a:highlight>
                  <a:srgbClr val="00FF00"/>
                </a:highlight>
                <a:latin typeface="Ubuntu"/>
                <a:ea typeface="Ubuntu"/>
                <a:cs typeface="Ubuntu"/>
                <a:sym typeface="Ubuntu"/>
              </a:rPr>
              <a:t>cuantos son pares</a:t>
            </a:r>
            <a:endParaRPr/>
          </a:p>
          <a:p>
            <a:pPr marL="342900" marR="0" lvl="0" indent="-342900" algn="just" rtl="0">
              <a:spcBef>
                <a:spcPts val="0"/>
              </a:spcBef>
              <a:spcAft>
                <a:spcPts val="0"/>
              </a:spcAft>
              <a:buClr>
                <a:srgbClr val="1F3864"/>
              </a:buClr>
              <a:buSzPts val="2400"/>
              <a:buFont typeface="Ubuntu"/>
              <a:buChar char="-"/>
            </a:pPr>
            <a:r>
              <a:rPr lang="es-ES" sz="2400" b="1">
                <a:solidFill>
                  <a:srgbClr val="1F3864"/>
                </a:solidFill>
                <a:highlight>
                  <a:srgbClr val="00FF00"/>
                </a:highlight>
                <a:latin typeface="Ubuntu"/>
                <a:ea typeface="Ubuntu"/>
                <a:cs typeface="Ubuntu"/>
                <a:sym typeface="Ubuntu"/>
              </a:rPr>
              <a:t>Cuáles</a:t>
            </a:r>
            <a:r>
              <a:rPr lang="es-ES" sz="2400" b="1">
                <a:solidFill>
                  <a:srgbClr val="1F3864"/>
                </a:solidFill>
                <a:latin typeface="Ubuntu"/>
                <a:ea typeface="Ubuntu"/>
                <a:cs typeface="Ubuntu"/>
                <a:sym typeface="Ubuntu"/>
              </a:rPr>
              <a:t> y </a:t>
            </a:r>
            <a:r>
              <a:rPr lang="es-ES" sz="2400" b="1">
                <a:solidFill>
                  <a:srgbClr val="1F3864"/>
                </a:solidFill>
                <a:highlight>
                  <a:srgbClr val="00FF00"/>
                </a:highlight>
                <a:latin typeface="Ubuntu"/>
                <a:ea typeface="Ubuntu"/>
                <a:cs typeface="Ubuntu"/>
                <a:sym typeface="Ubuntu"/>
              </a:rPr>
              <a:t>cuantos son impares</a:t>
            </a:r>
            <a:endParaRPr/>
          </a:p>
          <a:p>
            <a:pPr marL="342900" marR="0" lvl="0" indent="-342900" algn="just" rtl="0">
              <a:spcBef>
                <a:spcPts val="0"/>
              </a:spcBef>
              <a:spcAft>
                <a:spcPts val="0"/>
              </a:spcAft>
              <a:buClr>
                <a:srgbClr val="1F3864"/>
              </a:buClr>
              <a:buSzPts val="2400"/>
              <a:buFont typeface="Ubuntu"/>
              <a:buChar char="-"/>
            </a:pPr>
            <a:r>
              <a:rPr lang="es-ES" sz="2400" b="1">
                <a:solidFill>
                  <a:srgbClr val="1F3864"/>
                </a:solidFill>
                <a:latin typeface="Ubuntu"/>
                <a:ea typeface="Ubuntu"/>
                <a:cs typeface="Ubuntu"/>
                <a:sym typeface="Ubuntu"/>
              </a:rPr>
              <a:t>La </a:t>
            </a:r>
            <a:r>
              <a:rPr lang="es-ES" sz="2400" b="1">
                <a:solidFill>
                  <a:srgbClr val="1F3864"/>
                </a:solidFill>
                <a:highlight>
                  <a:srgbClr val="00FF00"/>
                </a:highlight>
                <a:latin typeface="Ubuntu"/>
                <a:ea typeface="Ubuntu"/>
                <a:cs typeface="Ubuntu"/>
                <a:sym typeface="Ubuntu"/>
              </a:rPr>
              <a:t>suma de los números pares</a:t>
            </a:r>
            <a:endParaRPr/>
          </a:p>
          <a:p>
            <a:pPr marL="342900" marR="0" lvl="0" indent="-342900" algn="just" rtl="0">
              <a:spcBef>
                <a:spcPts val="0"/>
              </a:spcBef>
              <a:spcAft>
                <a:spcPts val="0"/>
              </a:spcAft>
              <a:buClr>
                <a:srgbClr val="1F3864"/>
              </a:buClr>
              <a:buSzPts val="2400"/>
              <a:buFont typeface="Ubuntu"/>
              <a:buChar char="-"/>
            </a:pPr>
            <a:r>
              <a:rPr lang="es-ES" sz="2400" b="1">
                <a:solidFill>
                  <a:srgbClr val="1F3864"/>
                </a:solidFill>
                <a:latin typeface="Ubuntu"/>
                <a:ea typeface="Ubuntu"/>
                <a:cs typeface="Ubuntu"/>
                <a:sym typeface="Ubuntu"/>
              </a:rPr>
              <a:t>La </a:t>
            </a:r>
            <a:r>
              <a:rPr lang="es-ES" sz="2400" b="1">
                <a:solidFill>
                  <a:srgbClr val="1F3864"/>
                </a:solidFill>
                <a:highlight>
                  <a:srgbClr val="00FF00"/>
                </a:highlight>
                <a:latin typeface="Ubuntu"/>
                <a:ea typeface="Ubuntu"/>
                <a:cs typeface="Ubuntu"/>
                <a:sym typeface="Ubuntu"/>
              </a:rPr>
              <a:t>suma de los números impares</a:t>
            </a:r>
            <a:endParaRPr/>
          </a:p>
          <a:p>
            <a:pPr marL="342900" marR="0" lvl="0" indent="-190500" algn="just" rtl="0">
              <a:spcBef>
                <a:spcPts val="0"/>
              </a:spcBef>
              <a:spcAft>
                <a:spcPts val="0"/>
              </a:spcAft>
              <a:buClr>
                <a:schemeClr val="dk1"/>
              </a:buClr>
              <a:buSzPts val="2400"/>
              <a:buFont typeface="Calibri"/>
              <a:buNone/>
            </a:pPr>
            <a:endParaRPr sz="2400" b="1">
              <a:solidFill>
                <a:srgbClr val="1F3864"/>
              </a:solidFill>
              <a:highlight>
                <a:srgbClr val="00FF00"/>
              </a:highlight>
              <a:latin typeface="Ubuntu"/>
              <a:ea typeface="Ubuntu"/>
              <a:cs typeface="Ubuntu"/>
              <a:sym typeface="Ubuntu"/>
            </a:endParaRPr>
          </a:p>
          <a:p>
            <a:pPr marL="342900" marR="0" lvl="0" indent="-190500" algn="just" rtl="0">
              <a:spcBef>
                <a:spcPts val="0"/>
              </a:spcBef>
              <a:spcAft>
                <a:spcPts val="0"/>
              </a:spcAft>
              <a:buClr>
                <a:schemeClr val="dk1"/>
              </a:buClr>
              <a:buSzPts val="2400"/>
              <a:buFont typeface="Calibri"/>
              <a:buNone/>
            </a:pPr>
            <a:endParaRPr sz="2400" b="1">
              <a:solidFill>
                <a:srgbClr val="1F3864"/>
              </a:solidFill>
              <a:highlight>
                <a:srgbClr val="00FF00"/>
              </a:highlight>
              <a:latin typeface="Ubuntu"/>
              <a:ea typeface="Ubuntu"/>
              <a:cs typeface="Ubuntu"/>
              <a:sym typeface="Ubuntu"/>
            </a:endParaRPr>
          </a:p>
        </p:txBody>
      </p:sp>
      <p:pic>
        <p:nvPicPr>
          <p:cNvPr id="907" name="Google Shape;907;p54" descr="Imagen que contiene dibujo, luz&#10;&#10;Descripción generada automáticamente"/>
          <p:cNvPicPr preferRelativeResize="0"/>
          <p:nvPr/>
        </p:nvPicPr>
        <p:blipFill rotWithShape="1">
          <a:blip r:embed="rId3">
            <a:alphaModFix/>
          </a:blip>
          <a:srcRect/>
          <a:stretch/>
        </p:blipFill>
        <p:spPr>
          <a:xfrm>
            <a:off x="9651705" y="689062"/>
            <a:ext cx="965142" cy="960853"/>
          </a:xfrm>
          <a:prstGeom prst="rect">
            <a:avLst/>
          </a:prstGeom>
          <a:noFill/>
          <a:ln>
            <a:noFill/>
          </a:ln>
        </p:spPr>
      </p:pic>
      <p:pic>
        <p:nvPicPr>
          <p:cNvPr id="908" name="Google Shape;908;p54" descr="Imagen que contiene tabla&#10;&#10;Descripción generada automáticamente"/>
          <p:cNvPicPr preferRelativeResize="0"/>
          <p:nvPr/>
        </p:nvPicPr>
        <p:blipFill rotWithShape="1">
          <a:blip r:embed="rId4">
            <a:alphaModFix/>
          </a:blip>
          <a:srcRect/>
          <a:stretch/>
        </p:blipFill>
        <p:spPr>
          <a:xfrm>
            <a:off x="251792" y="2602608"/>
            <a:ext cx="1866900" cy="2095500"/>
          </a:xfrm>
          <a:prstGeom prst="rect">
            <a:avLst/>
          </a:prstGeom>
          <a:noFill/>
          <a:ln>
            <a:noFill/>
          </a:ln>
        </p:spPr>
      </p:pic>
      <p:sp>
        <p:nvSpPr>
          <p:cNvPr id="909" name="Google Shape;909;p54"/>
          <p:cNvSpPr txBox="1"/>
          <p:nvPr/>
        </p:nvSpPr>
        <p:spPr>
          <a:xfrm>
            <a:off x="3356487" y="549291"/>
            <a:ext cx="57976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Acumuladores ( Contador – Sumador)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Google Shape;915;p55"/>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916" name="Google Shape;916;p55" descr="Imagen que contiene dibujo, luz&#10;&#10;Descripción generada automáticamente"/>
          <p:cNvPicPr preferRelativeResize="0"/>
          <p:nvPr/>
        </p:nvPicPr>
        <p:blipFill rotWithShape="1">
          <a:blip r:embed="rId3">
            <a:alphaModFix/>
          </a:blip>
          <a:srcRect/>
          <a:stretch/>
        </p:blipFill>
        <p:spPr>
          <a:xfrm>
            <a:off x="9041709" y="993956"/>
            <a:ext cx="1615833" cy="1608652"/>
          </a:xfrm>
          <a:prstGeom prst="rect">
            <a:avLst/>
          </a:prstGeom>
          <a:noFill/>
          <a:ln>
            <a:noFill/>
          </a:ln>
        </p:spPr>
      </p:pic>
      <p:sp>
        <p:nvSpPr>
          <p:cNvPr id="917" name="Google Shape;917;p55"/>
          <p:cNvSpPr/>
          <p:nvPr/>
        </p:nvSpPr>
        <p:spPr>
          <a:xfrm>
            <a:off x="1046921" y="2880694"/>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highlight>
                  <a:srgbClr val="FFFF00"/>
                </a:highlight>
                <a:latin typeface="Calibri"/>
                <a:ea typeface="Calibri"/>
                <a:cs typeface="Calibri"/>
                <a:sym typeface="Calibri"/>
              </a:rPr>
              <a:t>Entrada LEER</a:t>
            </a:r>
            <a:endParaRPr sz="1800">
              <a:solidFill>
                <a:schemeClr val="dk1"/>
              </a:solidFill>
              <a:highlight>
                <a:srgbClr val="FFFF00"/>
              </a:highlight>
              <a:latin typeface="Calibri"/>
              <a:ea typeface="Calibri"/>
              <a:cs typeface="Calibri"/>
              <a:sym typeface="Calibri"/>
            </a:endParaRPr>
          </a:p>
        </p:txBody>
      </p:sp>
      <p:sp>
        <p:nvSpPr>
          <p:cNvPr id="918" name="Google Shape;918;p55"/>
          <p:cNvSpPr/>
          <p:nvPr/>
        </p:nvSpPr>
        <p:spPr>
          <a:xfrm>
            <a:off x="4313582" y="2796275"/>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highlight>
                  <a:srgbClr val="FFFF00"/>
                </a:highlight>
                <a:latin typeface="Calibri"/>
                <a:ea typeface="Calibri"/>
                <a:cs typeface="Calibri"/>
                <a:sym typeface="Calibri"/>
              </a:rPr>
              <a:t>Proceso</a:t>
            </a:r>
            <a:endParaRPr sz="1800">
              <a:solidFill>
                <a:schemeClr val="dk1"/>
              </a:solidFill>
              <a:highlight>
                <a:srgbClr val="FFFF00"/>
              </a:highlight>
              <a:latin typeface="Calibri"/>
              <a:ea typeface="Calibri"/>
              <a:cs typeface="Calibri"/>
              <a:sym typeface="Calibri"/>
            </a:endParaRPr>
          </a:p>
        </p:txBody>
      </p:sp>
      <p:sp>
        <p:nvSpPr>
          <p:cNvPr id="919" name="Google Shape;919;p55"/>
          <p:cNvSpPr/>
          <p:nvPr/>
        </p:nvSpPr>
        <p:spPr>
          <a:xfrm>
            <a:off x="7691436" y="2796275"/>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highlight>
                  <a:srgbClr val="FFFF00"/>
                </a:highlight>
                <a:latin typeface="Calibri"/>
                <a:ea typeface="Calibri"/>
                <a:cs typeface="Calibri"/>
                <a:sym typeface="Calibri"/>
              </a:rPr>
              <a:t>Salida IMPRIMIR</a:t>
            </a:r>
            <a:endParaRPr sz="1800">
              <a:solidFill>
                <a:schemeClr val="dk1"/>
              </a:solidFill>
              <a:highlight>
                <a:srgbClr val="FFFF00"/>
              </a:highlight>
              <a:latin typeface="Calibri"/>
              <a:ea typeface="Calibri"/>
              <a:cs typeface="Calibri"/>
              <a:sym typeface="Calibri"/>
            </a:endParaRPr>
          </a:p>
        </p:txBody>
      </p:sp>
      <p:sp>
        <p:nvSpPr>
          <p:cNvPr id="920" name="Google Shape;920;p55"/>
          <p:cNvSpPr/>
          <p:nvPr/>
        </p:nvSpPr>
        <p:spPr>
          <a:xfrm>
            <a:off x="2729948" y="1921828"/>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Análisis –&gt; Ejercicio pares e impares</a:t>
            </a:r>
            <a:endParaRPr sz="1800">
              <a:solidFill>
                <a:schemeClr val="lt1"/>
              </a:solidFill>
              <a:latin typeface="Calibri"/>
              <a:ea typeface="Calibri"/>
              <a:cs typeface="Calibri"/>
              <a:sym typeface="Calibri"/>
            </a:endParaRPr>
          </a:p>
        </p:txBody>
      </p:sp>
      <p:sp>
        <p:nvSpPr>
          <p:cNvPr id="921" name="Google Shape;921;p55"/>
          <p:cNvSpPr/>
          <p:nvPr/>
        </p:nvSpPr>
        <p:spPr>
          <a:xfrm>
            <a:off x="3445565" y="3387652"/>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2" name="Google Shape;922;p55"/>
          <p:cNvSpPr/>
          <p:nvPr/>
        </p:nvSpPr>
        <p:spPr>
          <a:xfrm>
            <a:off x="6796915" y="3270166"/>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3" name="Google Shape;923;p55"/>
          <p:cNvSpPr/>
          <p:nvPr/>
        </p:nvSpPr>
        <p:spPr>
          <a:xfrm>
            <a:off x="940904" y="4571938"/>
            <a:ext cx="2504661"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Vector numeros </a:t>
            </a:r>
            <a:endParaRPr sz="1400" b="1">
              <a:solidFill>
                <a:srgbClr val="FFFF00"/>
              </a:solidFill>
              <a:latin typeface="Calibri"/>
              <a:ea typeface="Calibri"/>
              <a:cs typeface="Calibri"/>
              <a:sym typeface="Calibri"/>
            </a:endParaRPr>
          </a:p>
        </p:txBody>
      </p:sp>
      <p:sp>
        <p:nvSpPr>
          <p:cNvPr id="924" name="Google Shape;924;p55"/>
          <p:cNvSpPr/>
          <p:nvPr/>
        </p:nvSpPr>
        <p:spPr>
          <a:xfrm>
            <a:off x="7691436" y="4204302"/>
            <a:ext cx="3525464" cy="1288619"/>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El numero es Par o IMPAR</a:t>
            </a:r>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cpares=cantidad de pares</a:t>
            </a:r>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cimpares=cantidad de impares</a:t>
            </a:r>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spares=Suma de pares</a:t>
            </a:r>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simpares=Suma impares </a:t>
            </a:r>
            <a:endParaRPr sz="1400" b="1">
              <a:solidFill>
                <a:srgbClr val="FFFF00"/>
              </a:solidFill>
              <a:latin typeface="Calibri"/>
              <a:ea typeface="Calibri"/>
              <a:cs typeface="Calibri"/>
              <a:sym typeface="Calibri"/>
            </a:endParaRPr>
          </a:p>
        </p:txBody>
      </p:sp>
      <p:cxnSp>
        <p:nvCxnSpPr>
          <p:cNvPr id="925" name="Google Shape;925;p55"/>
          <p:cNvCxnSpPr/>
          <p:nvPr/>
        </p:nvCxnSpPr>
        <p:spPr>
          <a:xfrm>
            <a:off x="2246243" y="4063451"/>
            <a:ext cx="0" cy="471012"/>
          </a:xfrm>
          <a:prstGeom prst="straightConnector1">
            <a:avLst/>
          </a:prstGeom>
          <a:noFill/>
          <a:ln w="9525" cap="flat" cmpd="sng">
            <a:solidFill>
              <a:schemeClr val="accent1"/>
            </a:solidFill>
            <a:prstDash val="solid"/>
            <a:miter lim="800000"/>
            <a:headEnd type="none" w="sm" len="sm"/>
            <a:tailEnd type="triangle" w="med" len="med"/>
          </a:ln>
        </p:spPr>
      </p:cxnSp>
      <p:cxnSp>
        <p:nvCxnSpPr>
          <p:cNvPr id="926" name="Google Shape;926;p55"/>
          <p:cNvCxnSpPr/>
          <p:nvPr/>
        </p:nvCxnSpPr>
        <p:spPr>
          <a:xfrm>
            <a:off x="5512904" y="3957842"/>
            <a:ext cx="192015" cy="148930"/>
          </a:xfrm>
          <a:prstGeom prst="straightConnector1">
            <a:avLst/>
          </a:prstGeom>
          <a:noFill/>
          <a:ln w="9525" cap="flat" cmpd="sng">
            <a:solidFill>
              <a:schemeClr val="accent1"/>
            </a:solidFill>
            <a:prstDash val="solid"/>
            <a:miter lim="800000"/>
            <a:headEnd type="none" w="sm" len="sm"/>
            <a:tailEnd type="triangle" w="med" len="med"/>
          </a:ln>
        </p:spPr>
      </p:cxnSp>
      <p:cxnSp>
        <p:nvCxnSpPr>
          <p:cNvPr id="927" name="Google Shape;927;p55"/>
          <p:cNvCxnSpPr/>
          <p:nvPr/>
        </p:nvCxnSpPr>
        <p:spPr>
          <a:xfrm>
            <a:off x="8948943" y="4005536"/>
            <a:ext cx="157375" cy="172264"/>
          </a:xfrm>
          <a:prstGeom prst="straightConnector1">
            <a:avLst/>
          </a:prstGeom>
          <a:noFill/>
          <a:ln w="9525" cap="flat" cmpd="sng">
            <a:solidFill>
              <a:schemeClr val="accent1"/>
            </a:solidFill>
            <a:prstDash val="solid"/>
            <a:miter lim="800000"/>
            <a:headEnd type="none" w="sm" len="sm"/>
            <a:tailEnd type="triangle" w="med" len="med"/>
          </a:ln>
        </p:spPr>
      </p:cxnSp>
      <p:sp>
        <p:nvSpPr>
          <p:cNvPr id="928" name="Google Shape;928;p55"/>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Acumuladores</a:t>
            </a:r>
            <a:endParaRPr/>
          </a:p>
        </p:txBody>
      </p:sp>
      <p:sp>
        <p:nvSpPr>
          <p:cNvPr id="929" name="Google Shape;929;p55"/>
          <p:cNvSpPr/>
          <p:nvPr/>
        </p:nvSpPr>
        <p:spPr>
          <a:xfrm>
            <a:off x="4023869" y="4177799"/>
            <a:ext cx="3462970" cy="392609"/>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Ciclos=&gt; Llenar el vector(FOR, por que son 6 números)</a:t>
            </a:r>
            <a:endParaRPr sz="1400" b="1">
              <a:solidFill>
                <a:srgbClr val="FF0000"/>
              </a:solidFill>
              <a:latin typeface="Calibri"/>
              <a:ea typeface="Calibri"/>
              <a:cs typeface="Calibri"/>
              <a:sym typeface="Calibri"/>
            </a:endParaRPr>
          </a:p>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p:txBody>
      </p:sp>
      <p:sp>
        <p:nvSpPr>
          <p:cNvPr id="930" name="Google Shape;930;p55"/>
          <p:cNvSpPr/>
          <p:nvPr/>
        </p:nvSpPr>
        <p:spPr>
          <a:xfrm>
            <a:off x="3625034" y="4223351"/>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931" name="Google Shape;931;p55"/>
          <p:cNvSpPr/>
          <p:nvPr/>
        </p:nvSpPr>
        <p:spPr>
          <a:xfrm>
            <a:off x="4009234" y="5134286"/>
            <a:ext cx="3498961" cy="353107"/>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Condicionales=&gt; Si numero % 2 es cero entonces es par SINO es impar  </a:t>
            </a:r>
            <a:endParaRPr sz="1400" b="1">
              <a:solidFill>
                <a:srgbClr val="FFFF00"/>
              </a:solidFill>
              <a:latin typeface="Calibri"/>
              <a:ea typeface="Calibri"/>
              <a:cs typeface="Calibri"/>
              <a:sym typeface="Calibri"/>
            </a:endParaRPr>
          </a:p>
        </p:txBody>
      </p:sp>
      <p:sp>
        <p:nvSpPr>
          <p:cNvPr id="932" name="Google Shape;932;p55"/>
          <p:cNvSpPr/>
          <p:nvPr/>
        </p:nvSpPr>
        <p:spPr>
          <a:xfrm>
            <a:off x="3982730" y="5656312"/>
            <a:ext cx="3525465" cy="46865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Operaciones=&gt; Contar y sumar</a:t>
            </a:r>
            <a:endParaRPr sz="1400" b="1">
              <a:solidFill>
                <a:srgbClr val="FFFF00"/>
              </a:solidFill>
              <a:latin typeface="Calibri"/>
              <a:ea typeface="Calibri"/>
              <a:cs typeface="Calibri"/>
              <a:sym typeface="Calibri"/>
            </a:endParaRPr>
          </a:p>
        </p:txBody>
      </p:sp>
      <p:sp>
        <p:nvSpPr>
          <p:cNvPr id="933" name="Google Shape;933;p55"/>
          <p:cNvSpPr/>
          <p:nvPr/>
        </p:nvSpPr>
        <p:spPr>
          <a:xfrm>
            <a:off x="2036147" y="5250420"/>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934" name="Google Shape;934;p55"/>
          <p:cNvSpPr/>
          <p:nvPr/>
        </p:nvSpPr>
        <p:spPr>
          <a:xfrm>
            <a:off x="3625034" y="5134286"/>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935" name="Google Shape;935;p55"/>
          <p:cNvSpPr/>
          <p:nvPr/>
        </p:nvSpPr>
        <p:spPr>
          <a:xfrm>
            <a:off x="3625034" y="5738638"/>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936" name="Google Shape;936;p55"/>
          <p:cNvSpPr/>
          <p:nvPr/>
        </p:nvSpPr>
        <p:spPr>
          <a:xfrm>
            <a:off x="7664932" y="3761488"/>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937" name="Google Shape;937;p55"/>
          <p:cNvSpPr/>
          <p:nvPr/>
        </p:nvSpPr>
        <p:spPr>
          <a:xfrm>
            <a:off x="4045225" y="4643796"/>
            <a:ext cx="3462970" cy="392609"/>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Ciclos=&gt; Proceso de cada numero (FOR, por que son 6 números)</a:t>
            </a:r>
            <a:endParaRPr sz="1400" b="1">
              <a:solidFill>
                <a:srgbClr val="FF0000"/>
              </a:solidFill>
              <a:latin typeface="Calibri"/>
              <a:ea typeface="Calibri"/>
              <a:cs typeface="Calibri"/>
              <a:sym typeface="Calibri"/>
            </a:endParaRPr>
          </a:p>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p:txBody>
      </p:sp>
      <p:sp>
        <p:nvSpPr>
          <p:cNvPr id="938" name="Google Shape;938;p55"/>
          <p:cNvSpPr/>
          <p:nvPr/>
        </p:nvSpPr>
        <p:spPr>
          <a:xfrm>
            <a:off x="3646390" y="4689348"/>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4" name="Google Shape;944;p56"/>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945" name="Google Shape;945;p56" descr="Imagen que contiene dibujo, luz&#10;&#10;Descripción generada automáticamente"/>
          <p:cNvPicPr preferRelativeResize="0"/>
          <p:nvPr/>
        </p:nvPicPr>
        <p:blipFill rotWithShape="1">
          <a:blip r:embed="rId3">
            <a:alphaModFix/>
          </a:blip>
          <a:srcRect/>
          <a:stretch/>
        </p:blipFill>
        <p:spPr>
          <a:xfrm>
            <a:off x="9137373" y="859296"/>
            <a:ext cx="1615833" cy="1608652"/>
          </a:xfrm>
          <a:prstGeom prst="rect">
            <a:avLst/>
          </a:prstGeom>
          <a:noFill/>
          <a:ln>
            <a:noFill/>
          </a:ln>
        </p:spPr>
      </p:pic>
      <p:sp>
        <p:nvSpPr>
          <p:cNvPr id="946" name="Google Shape;946;p56"/>
          <p:cNvSpPr/>
          <p:nvPr/>
        </p:nvSpPr>
        <p:spPr>
          <a:xfrm>
            <a:off x="3054628" y="2144299"/>
            <a:ext cx="4423826"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Identificación de variables </a:t>
            </a:r>
            <a:endParaRPr sz="1800">
              <a:solidFill>
                <a:schemeClr val="dk1"/>
              </a:solidFill>
              <a:latin typeface="Calibri"/>
              <a:ea typeface="Calibri"/>
              <a:cs typeface="Calibri"/>
              <a:sym typeface="Calibri"/>
            </a:endParaRPr>
          </a:p>
        </p:txBody>
      </p:sp>
      <p:sp>
        <p:nvSpPr>
          <p:cNvPr id="947" name="Google Shape;947;p56"/>
          <p:cNvSpPr/>
          <p:nvPr/>
        </p:nvSpPr>
        <p:spPr>
          <a:xfrm>
            <a:off x="2729948" y="1471932"/>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Variables del programa</a:t>
            </a:r>
            <a:endParaRPr sz="1800">
              <a:solidFill>
                <a:schemeClr val="lt1"/>
              </a:solidFill>
              <a:latin typeface="Calibri"/>
              <a:ea typeface="Calibri"/>
              <a:cs typeface="Calibri"/>
              <a:sym typeface="Calibri"/>
            </a:endParaRPr>
          </a:p>
        </p:txBody>
      </p:sp>
      <p:sp>
        <p:nvSpPr>
          <p:cNvPr id="948" name="Google Shape;948;p56"/>
          <p:cNvSpPr/>
          <p:nvPr/>
        </p:nvSpPr>
        <p:spPr>
          <a:xfrm>
            <a:off x="3141268" y="3771254"/>
            <a:ext cx="4337186" cy="98627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ENTRADA: </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 vector números =&gt; int</a:t>
            </a: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949" name="Google Shape;949;p56"/>
          <p:cNvCxnSpPr/>
          <p:nvPr/>
        </p:nvCxnSpPr>
        <p:spPr>
          <a:xfrm>
            <a:off x="5271969" y="3327056"/>
            <a:ext cx="0" cy="373664"/>
          </a:xfrm>
          <a:prstGeom prst="straightConnector1">
            <a:avLst/>
          </a:prstGeom>
          <a:noFill/>
          <a:ln w="9525" cap="flat" cmpd="sng">
            <a:solidFill>
              <a:schemeClr val="accent1"/>
            </a:solidFill>
            <a:prstDash val="solid"/>
            <a:miter lim="800000"/>
            <a:headEnd type="none" w="sm" len="sm"/>
            <a:tailEnd type="triangle" w="med" len="med"/>
          </a:ln>
        </p:spPr>
      </p:cxnSp>
      <p:sp>
        <p:nvSpPr>
          <p:cNvPr id="950" name="Google Shape;950;p56"/>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951" name="Google Shape;951;p56"/>
          <p:cNvSpPr/>
          <p:nvPr/>
        </p:nvSpPr>
        <p:spPr>
          <a:xfrm>
            <a:off x="3054628" y="5386068"/>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SALIDA:</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cp, ci, sp, si =&gt; int</a:t>
            </a:r>
            <a:endParaRPr sz="14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7" name="Google Shape;957;p57"/>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958" name="Google Shape;958;p57" descr="Imagen que contiene dibujo, luz&#10;&#10;Descripción generada automáticamente"/>
          <p:cNvPicPr preferRelativeResize="0"/>
          <p:nvPr/>
        </p:nvPicPr>
        <p:blipFill rotWithShape="1">
          <a:blip r:embed="rId3">
            <a:alphaModFix/>
          </a:blip>
          <a:srcRect/>
          <a:stretch/>
        </p:blipFill>
        <p:spPr>
          <a:xfrm>
            <a:off x="10190921" y="954667"/>
            <a:ext cx="1211288" cy="1205905"/>
          </a:xfrm>
          <a:prstGeom prst="rect">
            <a:avLst/>
          </a:prstGeom>
          <a:noFill/>
          <a:ln>
            <a:noFill/>
          </a:ln>
        </p:spPr>
      </p:pic>
      <p:sp>
        <p:nvSpPr>
          <p:cNvPr id="959" name="Google Shape;959;p57"/>
          <p:cNvSpPr/>
          <p:nvPr/>
        </p:nvSpPr>
        <p:spPr>
          <a:xfrm>
            <a:off x="3314378" y="8689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Construcción –&gt; Programa</a:t>
            </a:r>
            <a:endParaRPr sz="1800">
              <a:solidFill>
                <a:schemeClr val="lt1"/>
              </a:solidFill>
              <a:latin typeface="Calibri"/>
              <a:ea typeface="Calibri"/>
              <a:cs typeface="Calibri"/>
              <a:sym typeface="Calibri"/>
            </a:endParaRPr>
          </a:p>
        </p:txBody>
      </p:sp>
      <p:sp>
        <p:nvSpPr>
          <p:cNvPr id="960" name="Google Shape;960;p57"/>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 de Datos</a:t>
            </a:r>
            <a:endParaRPr/>
          </a:p>
        </p:txBody>
      </p:sp>
      <p:pic>
        <p:nvPicPr>
          <p:cNvPr id="961" name="Google Shape;961;p57"/>
          <p:cNvPicPr preferRelativeResize="0"/>
          <p:nvPr/>
        </p:nvPicPr>
        <p:blipFill rotWithShape="1">
          <a:blip r:embed="rId4">
            <a:alphaModFix/>
          </a:blip>
          <a:srcRect/>
          <a:stretch/>
        </p:blipFill>
        <p:spPr>
          <a:xfrm>
            <a:off x="1274278" y="1444130"/>
            <a:ext cx="8916643" cy="52671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7" name="Google Shape;967;p58"/>
          <p:cNvSpPr txBox="1"/>
          <p:nvPr/>
        </p:nvSpPr>
        <p:spPr>
          <a:xfrm>
            <a:off x="9212114" y="142475"/>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968" name="Google Shape;968;p58" descr="Imagen que contiene dibujo, luz&#10;&#10;Descripción generada automáticamente"/>
          <p:cNvPicPr preferRelativeResize="0"/>
          <p:nvPr/>
        </p:nvPicPr>
        <p:blipFill rotWithShape="1">
          <a:blip r:embed="rId3">
            <a:alphaModFix/>
          </a:blip>
          <a:srcRect/>
          <a:stretch/>
        </p:blipFill>
        <p:spPr>
          <a:xfrm>
            <a:off x="10445253" y="864855"/>
            <a:ext cx="808512" cy="804919"/>
          </a:xfrm>
          <a:prstGeom prst="rect">
            <a:avLst/>
          </a:prstGeom>
          <a:noFill/>
          <a:ln>
            <a:noFill/>
          </a:ln>
        </p:spPr>
      </p:pic>
      <p:sp>
        <p:nvSpPr>
          <p:cNvPr id="969" name="Google Shape;969;p58"/>
          <p:cNvSpPr/>
          <p:nvPr/>
        </p:nvSpPr>
        <p:spPr>
          <a:xfrm>
            <a:off x="3314378" y="8689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Construcción –&gt; Programa</a:t>
            </a:r>
            <a:endParaRPr sz="1800">
              <a:solidFill>
                <a:schemeClr val="lt1"/>
              </a:solidFill>
              <a:latin typeface="Calibri"/>
              <a:ea typeface="Calibri"/>
              <a:cs typeface="Calibri"/>
              <a:sym typeface="Calibri"/>
            </a:endParaRPr>
          </a:p>
        </p:txBody>
      </p:sp>
      <p:sp>
        <p:nvSpPr>
          <p:cNvPr id="970" name="Google Shape;970;p58"/>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 de Datos</a:t>
            </a:r>
            <a:endParaRPr/>
          </a:p>
        </p:txBody>
      </p:sp>
      <p:pic>
        <p:nvPicPr>
          <p:cNvPr id="971" name="Google Shape;971;p58"/>
          <p:cNvPicPr preferRelativeResize="0"/>
          <p:nvPr/>
        </p:nvPicPr>
        <p:blipFill rotWithShape="1">
          <a:blip r:embed="rId4">
            <a:alphaModFix/>
          </a:blip>
          <a:srcRect/>
          <a:stretch/>
        </p:blipFill>
        <p:spPr>
          <a:xfrm>
            <a:off x="1142999" y="1333051"/>
            <a:ext cx="9021417" cy="512175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7" name="Google Shape;977;p59"/>
          <p:cNvSpPr txBox="1"/>
          <p:nvPr/>
        </p:nvSpPr>
        <p:spPr>
          <a:xfrm>
            <a:off x="9212114" y="142475"/>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978" name="Google Shape;978;p59" descr="Imagen que contiene dibujo, luz&#10;&#10;Descripción generada automáticamente"/>
          <p:cNvPicPr preferRelativeResize="0"/>
          <p:nvPr/>
        </p:nvPicPr>
        <p:blipFill rotWithShape="1">
          <a:blip r:embed="rId3">
            <a:alphaModFix/>
          </a:blip>
          <a:srcRect/>
          <a:stretch/>
        </p:blipFill>
        <p:spPr>
          <a:xfrm>
            <a:off x="10445253" y="864855"/>
            <a:ext cx="808512" cy="804919"/>
          </a:xfrm>
          <a:prstGeom prst="rect">
            <a:avLst/>
          </a:prstGeom>
          <a:noFill/>
          <a:ln>
            <a:noFill/>
          </a:ln>
        </p:spPr>
      </p:pic>
      <p:sp>
        <p:nvSpPr>
          <p:cNvPr id="979" name="Google Shape;979;p59"/>
          <p:cNvSpPr/>
          <p:nvPr/>
        </p:nvSpPr>
        <p:spPr>
          <a:xfrm>
            <a:off x="3314378" y="868901"/>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Construcción –&gt; Programa</a:t>
            </a:r>
            <a:endParaRPr sz="1800">
              <a:solidFill>
                <a:schemeClr val="lt1"/>
              </a:solidFill>
              <a:latin typeface="Calibri"/>
              <a:ea typeface="Calibri"/>
              <a:cs typeface="Calibri"/>
              <a:sym typeface="Calibri"/>
            </a:endParaRPr>
          </a:p>
        </p:txBody>
      </p:sp>
      <p:sp>
        <p:nvSpPr>
          <p:cNvPr id="980" name="Google Shape;980;p59"/>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 de Datos</a:t>
            </a:r>
            <a:endParaRPr/>
          </a:p>
        </p:txBody>
      </p:sp>
      <p:pic>
        <p:nvPicPr>
          <p:cNvPr id="981" name="Google Shape;981;p59"/>
          <p:cNvPicPr preferRelativeResize="0"/>
          <p:nvPr/>
        </p:nvPicPr>
        <p:blipFill rotWithShape="1">
          <a:blip r:embed="rId4">
            <a:alphaModFix/>
          </a:blip>
          <a:srcRect/>
          <a:stretch/>
        </p:blipFill>
        <p:spPr>
          <a:xfrm>
            <a:off x="609910" y="1330566"/>
            <a:ext cx="9567760" cy="541466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60"/>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a:t>
            </a:r>
            <a:r>
              <a:rPr lang="es-ES" sz="2400" b="1" dirty="0">
                <a:solidFill>
                  <a:srgbClr val="FF0062"/>
                </a:solidFill>
                <a:latin typeface="Ubuntu"/>
                <a:ea typeface="Ubuntu"/>
                <a:cs typeface="Ubuntu"/>
                <a:sym typeface="Ubuntu"/>
              </a:rPr>
              <a:t> </a:t>
            </a:r>
            <a:r>
              <a:rPr lang="es-ES" sz="2400" b="1" dirty="0">
                <a:solidFill>
                  <a:schemeClr val="accent2"/>
                </a:solidFill>
                <a:latin typeface="Ubuntu"/>
                <a:ea typeface="Ubuntu"/>
                <a:cs typeface="Ubuntu"/>
                <a:sym typeface="Ubuntu"/>
              </a:rPr>
              <a:t>a Java</a:t>
            </a:r>
            <a:endParaRPr dirty="0">
              <a:solidFill>
                <a:schemeClr val="accent2"/>
              </a:solidFill>
            </a:endParaRPr>
          </a:p>
        </p:txBody>
      </p:sp>
      <p:sp>
        <p:nvSpPr>
          <p:cNvPr id="987" name="Google Shape;987;p60"/>
          <p:cNvSpPr txBox="1"/>
          <p:nvPr/>
        </p:nvSpPr>
        <p:spPr>
          <a:xfrm>
            <a:off x="2140930" y="1580213"/>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Modularidad - Funciones</a:t>
            </a:r>
            <a:endParaRPr/>
          </a:p>
        </p:txBody>
      </p:sp>
      <p:grpSp>
        <p:nvGrpSpPr>
          <p:cNvPr id="988" name="Google Shape;988;p60"/>
          <p:cNvGrpSpPr/>
          <p:nvPr/>
        </p:nvGrpSpPr>
        <p:grpSpPr>
          <a:xfrm>
            <a:off x="1601748" y="1642438"/>
            <a:ext cx="390047" cy="369280"/>
            <a:chOff x="2078" y="1680"/>
            <a:chExt cx="1615" cy="1615"/>
          </a:xfrm>
        </p:grpSpPr>
        <p:sp>
          <p:nvSpPr>
            <p:cNvPr id="989" name="Google Shape;989;p60"/>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60"/>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991;p60"/>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60"/>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993;p60"/>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4" name="Google Shape;994;p60"/>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95" name="Google Shape;995;p60"/>
          <p:cNvSpPr txBox="1"/>
          <p:nvPr/>
        </p:nvSpPr>
        <p:spPr>
          <a:xfrm>
            <a:off x="5777027" y="0"/>
            <a:ext cx="3735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dirty="0">
                <a:solidFill>
                  <a:schemeClr val="accent2"/>
                </a:solidFill>
                <a:latin typeface="Ubuntu"/>
                <a:ea typeface="Ubuntu"/>
                <a:cs typeface="Ubuntu"/>
                <a:sym typeface="Ubuntu"/>
              </a:rPr>
              <a:t>     </a:t>
            </a:r>
            <a:endParaRPr dirty="0">
              <a:solidFill>
                <a:schemeClr val="accent2"/>
              </a:solidFill>
            </a:endParaRPr>
          </a:p>
        </p:txBody>
      </p:sp>
      <p:sp>
        <p:nvSpPr>
          <p:cNvPr id="996" name="Google Shape;996;p60"/>
          <p:cNvSpPr txBox="1"/>
          <p:nvPr/>
        </p:nvSpPr>
        <p:spPr>
          <a:xfrm>
            <a:off x="1245704" y="2531841"/>
            <a:ext cx="10323443" cy="235449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ES" sz="1800">
                <a:solidFill>
                  <a:schemeClr val="dk1"/>
                </a:solidFill>
                <a:latin typeface="Calibri"/>
                <a:ea typeface="Calibri"/>
                <a:cs typeface="Calibri"/>
                <a:sym typeface="Calibri"/>
              </a:rPr>
              <a:t>Uno de los aspectos fundamentales de la programación moderna, base de los nuevos paradigmas, es sin duda alguna la </a:t>
            </a:r>
            <a:r>
              <a:rPr lang="es-ES" sz="1800" b="1">
                <a:solidFill>
                  <a:srgbClr val="C55A11"/>
                </a:solidFill>
                <a:latin typeface="Calibri"/>
                <a:ea typeface="Calibri"/>
                <a:cs typeface="Calibri"/>
                <a:sym typeface="Calibri"/>
              </a:rPr>
              <a:t>modularidad</a:t>
            </a:r>
            <a:r>
              <a:rPr lang="es-ES" sz="1800">
                <a:solidFill>
                  <a:schemeClr val="dk1"/>
                </a:solidFill>
                <a:latin typeface="Calibri"/>
                <a:ea typeface="Calibri"/>
                <a:cs typeface="Calibri"/>
                <a:sym typeface="Calibri"/>
              </a:rPr>
              <a:t>, entendida como la generación </a:t>
            </a:r>
            <a:r>
              <a:rPr lang="es-ES" sz="1800">
                <a:solidFill>
                  <a:srgbClr val="C55A11"/>
                </a:solidFill>
                <a:latin typeface="Calibri"/>
                <a:ea typeface="Calibri"/>
                <a:cs typeface="Calibri"/>
                <a:sym typeface="Calibri"/>
              </a:rPr>
              <a:t>de módulos </a:t>
            </a:r>
            <a:r>
              <a:rPr lang="es-ES" sz="1800">
                <a:solidFill>
                  <a:schemeClr val="dk1"/>
                </a:solidFill>
                <a:latin typeface="Calibri"/>
                <a:ea typeface="Calibri"/>
                <a:cs typeface="Calibri"/>
                <a:sym typeface="Calibri"/>
              </a:rPr>
              <a:t>o </a:t>
            </a:r>
            <a:r>
              <a:rPr lang="es-ES" sz="1800">
                <a:solidFill>
                  <a:srgbClr val="C55A11"/>
                </a:solidFill>
                <a:latin typeface="Calibri"/>
                <a:ea typeface="Calibri"/>
                <a:cs typeface="Calibri"/>
                <a:sym typeface="Calibri"/>
              </a:rPr>
              <a:t>segmentos funcionales </a:t>
            </a:r>
            <a:r>
              <a:rPr lang="es-ES" sz="1800">
                <a:solidFill>
                  <a:schemeClr val="dk1"/>
                </a:solidFill>
                <a:latin typeface="Calibri"/>
                <a:ea typeface="Calibri"/>
                <a:cs typeface="Calibri"/>
                <a:sym typeface="Calibri"/>
              </a:rPr>
              <a:t>e </a:t>
            </a:r>
            <a:r>
              <a:rPr lang="es-ES" sz="1800">
                <a:solidFill>
                  <a:srgbClr val="C55A11"/>
                </a:solidFill>
                <a:latin typeface="Calibri"/>
                <a:ea typeface="Calibri"/>
                <a:cs typeface="Calibri"/>
                <a:sym typeface="Calibri"/>
              </a:rPr>
              <a:t>independientes</a:t>
            </a:r>
            <a:r>
              <a:rPr lang="es-ES" sz="1800">
                <a:solidFill>
                  <a:schemeClr val="dk1"/>
                </a:solidFill>
                <a:latin typeface="Calibri"/>
                <a:ea typeface="Calibri"/>
                <a:cs typeface="Calibri"/>
                <a:sym typeface="Calibri"/>
              </a:rPr>
              <a:t> que permitan una mejor organización y compresión de un programa. Este aspecto se basa en la aplicación de dos técnicas propias de la ingeniería del software, denominadas </a:t>
            </a:r>
            <a:r>
              <a:rPr lang="es-ES" sz="1800">
                <a:solidFill>
                  <a:srgbClr val="C55A11"/>
                </a:solidFill>
                <a:latin typeface="Calibri"/>
                <a:ea typeface="Calibri"/>
                <a:cs typeface="Calibri"/>
                <a:sym typeface="Calibri"/>
              </a:rPr>
              <a:t>Acoplamiento de módulos </a:t>
            </a:r>
            <a:r>
              <a:rPr lang="es-ES" sz="1800">
                <a:solidFill>
                  <a:schemeClr val="dk1"/>
                </a:solidFill>
                <a:latin typeface="Calibri"/>
                <a:ea typeface="Calibri"/>
                <a:cs typeface="Calibri"/>
                <a:sym typeface="Calibri"/>
              </a:rPr>
              <a:t>y </a:t>
            </a:r>
            <a:r>
              <a:rPr lang="es-ES" sz="1800">
                <a:solidFill>
                  <a:srgbClr val="C55A11"/>
                </a:solidFill>
                <a:latin typeface="Calibri"/>
                <a:ea typeface="Calibri"/>
                <a:cs typeface="Calibri"/>
                <a:sym typeface="Calibri"/>
              </a:rPr>
              <a:t>Cohesión de módulos</a:t>
            </a:r>
            <a:r>
              <a:rPr lang="es-ES" sz="1800">
                <a:solidFill>
                  <a:schemeClr val="dk1"/>
                </a:solidFill>
                <a:latin typeface="Calibri"/>
                <a:ea typeface="Calibri"/>
                <a:cs typeface="Calibri"/>
                <a:sym typeface="Calibri"/>
              </a:rPr>
              <a:t> que definen unas guías en la definición de un módulo.</a:t>
            </a:r>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Programación Básica</a:t>
            </a:r>
            <a:endParaRPr dirty="0">
              <a:solidFill>
                <a:schemeClr val="accent2"/>
              </a:solidFill>
            </a:endParaRPr>
          </a:p>
        </p:txBody>
      </p:sp>
      <p:sp>
        <p:nvSpPr>
          <p:cNvPr id="183" name="Google Shape;183;p7"/>
          <p:cNvSpPr txBox="1"/>
          <p:nvPr/>
        </p:nvSpPr>
        <p:spPr>
          <a:xfrm>
            <a:off x="7433265" y="647177"/>
            <a:ext cx="28893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Detalle temas</a:t>
            </a:r>
            <a:endParaRPr dirty="0">
              <a:solidFill>
                <a:schemeClr val="accent2"/>
              </a:solidFill>
            </a:endParaRPr>
          </a:p>
        </p:txBody>
      </p:sp>
      <p:pic>
        <p:nvPicPr>
          <p:cNvPr id="184" name="Google Shape;184;p7" descr="Tabla&#10;&#10;Descripción generada automáticamente"/>
          <p:cNvPicPr preferRelativeResize="0"/>
          <p:nvPr/>
        </p:nvPicPr>
        <p:blipFill rotWithShape="1">
          <a:blip r:embed="rId3">
            <a:alphaModFix/>
          </a:blip>
          <a:srcRect/>
          <a:stretch/>
        </p:blipFill>
        <p:spPr>
          <a:xfrm>
            <a:off x="2136707" y="1329240"/>
            <a:ext cx="6393658" cy="473773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61"/>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1003" name="Google Shape;1003;p61"/>
          <p:cNvSpPr txBox="1"/>
          <p:nvPr/>
        </p:nvSpPr>
        <p:spPr>
          <a:xfrm>
            <a:off x="1596472" y="1519047"/>
            <a:ext cx="795592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Cohesión de módulos</a:t>
            </a:r>
            <a:endParaRPr/>
          </a:p>
        </p:txBody>
      </p:sp>
      <p:grpSp>
        <p:nvGrpSpPr>
          <p:cNvPr id="1004" name="Google Shape;1004;p61"/>
          <p:cNvGrpSpPr/>
          <p:nvPr/>
        </p:nvGrpSpPr>
        <p:grpSpPr>
          <a:xfrm>
            <a:off x="1217150" y="1583296"/>
            <a:ext cx="390047" cy="369280"/>
            <a:chOff x="2078" y="1680"/>
            <a:chExt cx="1615" cy="1615"/>
          </a:xfrm>
        </p:grpSpPr>
        <p:sp>
          <p:nvSpPr>
            <p:cNvPr id="1005" name="Google Shape;1005;p61"/>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1006;p61"/>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61"/>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8" name="Google Shape;1008;p61"/>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9" name="Google Shape;1009;p61"/>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0" name="Google Shape;1010;p61"/>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11" name="Google Shape;1011;p61"/>
          <p:cNvSpPr txBox="1"/>
          <p:nvPr/>
        </p:nvSpPr>
        <p:spPr>
          <a:xfrm>
            <a:off x="934279" y="2187632"/>
            <a:ext cx="10323443" cy="110799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ES" sz="1800">
                <a:solidFill>
                  <a:schemeClr val="dk1"/>
                </a:solidFill>
                <a:latin typeface="Calibri"/>
                <a:ea typeface="Calibri"/>
                <a:cs typeface="Calibri"/>
                <a:sym typeface="Calibri"/>
              </a:rPr>
              <a:t>La técnica de la ingeniería del software, denominada Cohesión de Módulos busca medir el grado de </a:t>
            </a:r>
            <a:r>
              <a:rPr lang="es-ES" sz="1800">
                <a:solidFill>
                  <a:srgbClr val="C55A11"/>
                </a:solidFill>
                <a:latin typeface="Calibri"/>
                <a:ea typeface="Calibri"/>
                <a:cs typeface="Calibri"/>
                <a:sym typeface="Calibri"/>
              </a:rPr>
              <a:t>relación</a:t>
            </a:r>
            <a:r>
              <a:rPr lang="es-ES" sz="1800">
                <a:solidFill>
                  <a:schemeClr val="dk1"/>
                </a:solidFill>
                <a:latin typeface="Calibri"/>
                <a:ea typeface="Calibri"/>
                <a:cs typeface="Calibri"/>
                <a:sym typeface="Calibri"/>
              </a:rPr>
              <a:t> ò </a:t>
            </a:r>
            <a:r>
              <a:rPr lang="es-ES" sz="1800">
                <a:solidFill>
                  <a:srgbClr val="C55A11"/>
                </a:solidFill>
                <a:latin typeface="Calibri"/>
                <a:ea typeface="Calibri"/>
                <a:cs typeface="Calibri"/>
                <a:sym typeface="Calibri"/>
              </a:rPr>
              <a:t>dependencia</a:t>
            </a:r>
            <a:r>
              <a:rPr lang="es-ES" sz="1800">
                <a:solidFill>
                  <a:schemeClr val="dk1"/>
                </a:solidFill>
                <a:latin typeface="Calibri"/>
                <a:ea typeface="Calibri"/>
                <a:cs typeface="Calibri"/>
                <a:sym typeface="Calibri"/>
              </a:rPr>
              <a:t> que existe entra las </a:t>
            </a:r>
            <a:r>
              <a:rPr lang="es-ES" sz="1800">
                <a:solidFill>
                  <a:srgbClr val="C55A11"/>
                </a:solidFill>
                <a:latin typeface="Calibri"/>
                <a:ea typeface="Calibri"/>
                <a:cs typeface="Calibri"/>
                <a:sym typeface="Calibri"/>
              </a:rPr>
              <a:t>actividades propias </a:t>
            </a:r>
            <a:r>
              <a:rPr lang="es-ES" sz="1800">
                <a:solidFill>
                  <a:schemeClr val="dk1"/>
                </a:solidFill>
                <a:latin typeface="Calibri"/>
                <a:ea typeface="Calibri"/>
                <a:cs typeface="Calibri"/>
                <a:sym typeface="Calibri"/>
              </a:rPr>
              <a:t>de un </a:t>
            </a:r>
            <a:r>
              <a:rPr lang="es-ES" sz="1800">
                <a:solidFill>
                  <a:srgbClr val="C55A11"/>
                </a:solidFill>
                <a:latin typeface="Calibri"/>
                <a:ea typeface="Calibri"/>
                <a:cs typeface="Calibri"/>
                <a:sym typeface="Calibri"/>
              </a:rPr>
              <a:t>proceso o módulo.</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200" b="1">
              <a:solidFill>
                <a:srgbClr val="1F3864"/>
              </a:solidFill>
              <a:latin typeface="Ubuntu"/>
              <a:ea typeface="Ubuntu"/>
              <a:cs typeface="Ubuntu"/>
              <a:sym typeface="Ubuntu"/>
            </a:endParaRPr>
          </a:p>
        </p:txBody>
      </p:sp>
      <p:sp>
        <p:nvSpPr>
          <p:cNvPr id="1012" name="Google Shape;1012;p61"/>
          <p:cNvSpPr txBox="1"/>
          <p:nvPr/>
        </p:nvSpPr>
        <p:spPr>
          <a:xfrm>
            <a:off x="1444072" y="3399015"/>
            <a:ext cx="795592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Acoplamiento de módulos</a:t>
            </a:r>
            <a:endParaRPr/>
          </a:p>
        </p:txBody>
      </p:sp>
      <p:grpSp>
        <p:nvGrpSpPr>
          <p:cNvPr id="1013" name="Google Shape;1013;p61"/>
          <p:cNvGrpSpPr/>
          <p:nvPr/>
        </p:nvGrpSpPr>
        <p:grpSpPr>
          <a:xfrm>
            <a:off x="1064750" y="3463264"/>
            <a:ext cx="390047" cy="369280"/>
            <a:chOff x="2078" y="1680"/>
            <a:chExt cx="1615" cy="1615"/>
          </a:xfrm>
        </p:grpSpPr>
        <p:sp>
          <p:nvSpPr>
            <p:cNvPr id="1014" name="Google Shape;1014;p61"/>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61"/>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61"/>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61"/>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61"/>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1019;p61"/>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20" name="Google Shape;1020;p61"/>
          <p:cNvSpPr txBox="1"/>
          <p:nvPr/>
        </p:nvSpPr>
        <p:spPr>
          <a:xfrm>
            <a:off x="934278" y="4025950"/>
            <a:ext cx="10323443" cy="170841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ES" sz="1800">
                <a:solidFill>
                  <a:schemeClr val="dk1"/>
                </a:solidFill>
                <a:latin typeface="Calibri"/>
                <a:ea typeface="Calibri"/>
                <a:cs typeface="Calibri"/>
                <a:sym typeface="Calibri"/>
              </a:rPr>
              <a:t>La técnica La técnica del Acoplamiento de Módulos que se aplica después de la cohesión, tiene como objetivo la generación de </a:t>
            </a:r>
            <a:r>
              <a:rPr lang="es-ES" sz="1800">
                <a:solidFill>
                  <a:srgbClr val="C55A11"/>
                </a:solidFill>
                <a:latin typeface="Calibri"/>
                <a:ea typeface="Calibri"/>
                <a:cs typeface="Calibri"/>
                <a:sym typeface="Calibri"/>
              </a:rPr>
              <a:t>módulos independientes </a:t>
            </a:r>
            <a:r>
              <a:rPr lang="es-ES" sz="1800">
                <a:solidFill>
                  <a:schemeClr val="dk1"/>
                </a:solidFill>
                <a:latin typeface="Calibri"/>
                <a:ea typeface="Calibri"/>
                <a:cs typeface="Calibri"/>
                <a:sym typeface="Calibri"/>
              </a:rPr>
              <a:t>dentro de un proceso, en los cuales, </a:t>
            </a:r>
            <a:r>
              <a:rPr lang="es-ES" sz="1800">
                <a:solidFill>
                  <a:srgbClr val="C55A11"/>
                </a:solidFill>
                <a:latin typeface="Calibri"/>
                <a:ea typeface="Calibri"/>
                <a:cs typeface="Calibri"/>
                <a:sym typeface="Calibri"/>
              </a:rPr>
              <a:t>cada uno de ellos defina sus propias variables </a:t>
            </a:r>
            <a:r>
              <a:rPr lang="es-ES" sz="1800">
                <a:solidFill>
                  <a:schemeClr val="dk1"/>
                </a:solidFill>
                <a:latin typeface="Calibri"/>
                <a:ea typeface="Calibri"/>
                <a:cs typeface="Calibri"/>
                <a:sym typeface="Calibri"/>
              </a:rPr>
              <a:t>y </a:t>
            </a:r>
            <a:r>
              <a:rPr lang="es-ES" sz="1800">
                <a:solidFill>
                  <a:srgbClr val="C55A11"/>
                </a:solidFill>
                <a:latin typeface="Calibri"/>
                <a:ea typeface="Calibri"/>
                <a:cs typeface="Calibri"/>
                <a:sym typeface="Calibri"/>
              </a:rPr>
              <a:t>la comunicación entre ellos se haga a través de parámetros</a:t>
            </a:r>
            <a:r>
              <a:rPr lang="es-ES" sz="1800">
                <a:solidFill>
                  <a:schemeClr val="dk1"/>
                </a:solidFill>
                <a:latin typeface="Calibri"/>
                <a:ea typeface="Calibri"/>
                <a:cs typeface="Calibri"/>
                <a:sym typeface="Calibri"/>
              </a:rPr>
              <a:t>, o sea, variables que un módulo envía   y el otro recibe en variables propias</a:t>
            </a:r>
            <a:endParaRPr sz="1200" b="1">
              <a:solidFill>
                <a:srgbClr val="1F3864"/>
              </a:solidFill>
              <a:latin typeface="Ubuntu"/>
              <a:ea typeface="Ubuntu"/>
              <a:cs typeface="Ubuntu"/>
              <a:sym typeface="Ubuntu"/>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6" name="Google Shape;1026;p62"/>
          <p:cNvSpPr txBox="1"/>
          <p:nvPr/>
        </p:nvSpPr>
        <p:spPr>
          <a:xfrm>
            <a:off x="8735035" y="109262"/>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sp>
        <p:nvSpPr>
          <p:cNvPr id="1027" name="Google Shape;1027;p62"/>
          <p:cNvSpPr txBox="1"/>
          <p:nvPr/>
        </p:nvSpPr>
        <p:spPr>
          <a:xfrm>
            <a:off x="1823638" y="1158783"/>
            <a:ext cx="10116570" cy="21236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ES" sz="1800">
                <a:solidFill>
                  <a:schemeClr val="dk1"/>
                </a:solidFill>
                <a:latin typeface="Calibri"/>
                <a:ea typeface="Calibri"/>
                <a:cs typeface="Calibri"/>
                <a:sym typeface="Calibri"/>
              </a:rPr>
              <a:t>La empresa de teléfonos de la ciudad  necesita realizar su proceso de facturación en forma automática, contando con los </a:t>
            </a:r>
            <a:r>
              <a:rPr lang="es-ES" sz="1800">
                <a:solidFill>
                  <a:schemeClr val="dk1"/>
                </a:solidFill>
                <a:highlight>
                  <a:srgbClr val="FFFF00"/>
                </a:highlight>
                <a:latin typeface="Calibri"/>
                <a:ea typeface="Calibri"/>
                <a:cs typeface="Calibri"/>
                <a:sym typeface="Calibri"/>
              </a:rPr>
              <a:t>N  abonados</a:t>
            </a:r>
            <a:r>
              <a:rPr lang="es-ES" sz="1800">
                <a:solidFill>
                  <a:schemeClr val="dk1"/>
                </a:solidFill>
                <a:latin typeface="Calibri"/>
                <a:ea typeface="Calibri"/>
                <a:cs typeface="Calibri"/>
                <a:sym typeface="Calibri"/>
              </a:rPr>
              <a:t>, de los cuales conoce él </a:t>
            </a:r>
            <a:r>
              <a:rPr lang="es-ES" sz="1800">
                <a:solidFill>
                  <a:schemeClr val="dk1"/>
                </a:solidFill>
                <a:highlight>
                  <a:srgbClr val="FFFF00"/>
                </a:highlight>
                <a:latin typeface="Calibri"/>
                <a:ea typeface="Calibri"/>
                <a:cs typeface="Calibri"/>
                <a:sym typeface="Calibri"/>
              </a:rPr>
              <a:t>código</a:t>
            </a:r>
            <a:r>
              <a:rPr lang="es-ES" sz="1800">
                <a:solidFill>
                  <a:schemeClr val="dk1"/>
                </a:solidFill>
                <a:latin typeface="Calibri"/>
                <a:ea typeface="Calibri"/>
                <a:cs typeface="Calibri"/>
                <a:sym typeface="Calibri"/>
              </a:rPr>
              <a:t>,   </a:t>
            </a:r>
            <a:r>
              <a:rPr lang="es-ES" sz="1800">
                <a:solidFill>
                  <a:schemeClr val="dk1"/>
                </a:solidFill>
                <a:highlight>
                  <a:srgbClr val="FFFF00"/>
                </a:highlight>
                <a:latin typeface="Calibri"/>
                <a:ea typeface="Calibri"/>
                <a:cs typeface="Calibri"/>
                <a:sym typeface="Calibri"/>
              </a:rPr>
              <a:t>estrato</a:t>
            </a:r>
            <a:r>
              <a:rPr lang="es-ES" sz="1800">
                <a:solidFill>
                  <a:schemeClr val="dk1"/>
                </a:solidFill>
                <a:latin typeface="Calibri"/>
                <a:ea typeface="Calibri"/>
                <a:cs typeface="Calibri"/>
                <a:sym typeface="Calibri"/>
              </a:rPr>
              <a:t>, que puede ser (1, 2, 3, 4, 5), cantidad de </a:t>
            </a:r>
            <a:r>
              <a:rPr lang="es-ES" sz="1800">
                <a:solidFill>
                  <a:schemeClr val="dk1"/>
                </a:solidFill>
                <a:highlight>
                  <a:srgbClr val="FFFF00"/>
                </a:highlight>
                <a:latin typeface="Calibri"/>
                <a:ea typeface="Calibri"/>
                <a:cs typeface="Calibri"/>
                <a:sym typeface="Calibri"/>
              </a:rPr>
              <a:t>impulsos del mes</a:t>
            </a:r>
            <a:r>
              <a:rPr lang="es-ES" sz="1800">
                <a:solidFill>
                  <a:schemeClr val="dk1"/>
                </a:solidFill>
                <a:latin typeface="Calibri"/>
                <a:ea typeface="Calibri"/>
                <a:cs typeface="Calibri"/>
                <a:sym typeface="Calibri"/>
              </a:rPr>
              <a:t>. Además la empresa nos informa que para la liquidación de la factura se debe tener en cuenta el valor de la tarifa básica, de acuerdo al estrato, que depende de la siguiente tabla:</a:t>
            </a:r>
            <a:endParaRPr sz="1800">
              <a:solidFill>
                <a:schemeClr val="dk1"/>
              </a:solidFill>
              <a:latin typeface="Calibri"/>
              <a:ea typeface="Calibri"/>
              <a:cs typeface="Calibri"/>
              <a:sym typeface="Calibri"/>
            </a:endParaRPr>
          </a:p>
          <a:p>
            <a:pPr marL="0" marR="0" lvl="0" indent="0" algn="just" rtl="0">
              <a:spcBef>
                <a:spcPts val="0"/>
              </a:spcBef>
              <a:spcAft>
                <a:spcPts val="0"/>
              </a:spcAft>
              <a:buNone/>
            </a:pPr>
            <a:endParaRPr sz="2400" b="1">
              <a:solidFill>
                <a:srgbClr val="1F3864"/>
              </a:solidFill>
              <a:latin typeface="Ubuntu"/>
              <a:ea typeface="Ubuntu"/>
              <a:cs typeface="Ubuntu"/>
              <a:sym typeface="Ubuntu"/>
            </a:endParaRPr>
          </a:p>
        </p:txBody>
      </p:sp>
      <p:pic>
        <p:nvPicPr>
          <p:cNvPr id="1028" name="Google Shape;1028;p62" descr="Imagen que contiene tabla&#10;&#10;Descripción generada automáticamente"/>
          <p:cNvPicPr preferRelativeResize="0"/>
          <p:nvPr/>
        </p:nvPicPr>
        <p:blipFill rotWithShape="1">
          <a:blip r:embed="rId3">
            <a:alphaModFix/>
          </a:blip>
          <a:srcRect/>
          <a:stretch/>
        </p:blipFill>
        <p:spPr>
          <a:xfrm>
            <a:off x="251792" y="2602608"/>
            <a:ext cx="1412821" cy="1585819"/>
          </a:xfrm>
          <a:prstGeom prst="rect">
            <a:avLst/>
          </a:prstGeom>
          <a:noFill/>
          <a:ln>
            <a:noFill/>
          </a:ln>
        </p:spPr>
      </p:pic>
      <p:sp>
        <p:nvSpPr>
          <p:cNvPr id="1029" name="Google Shape;1029;p62"/>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             Funciones</a:t>
            </a:r>
            <a:endParaRPr/>
          </a:p>
        </p:txBody>
      </p:sp>
      <p:graphicFrame>
        <p:nvGraphicFramePr>
          <p:cNvPr id="1030" name="Google Shape;1030;p62"/>
          <p:cNvGraphicFramePr/>
          <p:nvPr/>
        </p:nvGraphicFramePr>
        <p:xfrm>
          <a:off x="4984833" y="2930934"/>
          <a:ext cx="2065300" cy="1475994"/>
        </p:xfrm>
        <a:graphic>
          <a:graphicData uri="http://schemas.openxmlformats.org/drawingml/2006/table">
            <a:tbl>
              <a:tblPr>
                <a:noFill/>
                <a:tableStyleId>{1A68D4A4-C0AE-4B6B-8568-F54FFDED02CF}</a:tableStyleId>
              </a:tblPr>
              <a:tblGrid>
                <a:gridCol w="965100">
                  <a:extLst>
                    <a:ext uri="{9D8B030D-6E8A-4147-A177-3AD203B41FA5}">
                      <a16:colId xmlns:a16="http://schemas.microsoft.com/office/drawing/2014/main" val="20000"/>
                    </a:ext>
                  </a:extLst>
                </a:gridCol>
                <a:gridCol w="1100200">
                  <a:extLst>
                    <a:ext uri="{9D8B030D-6E8A-4147-A177-3AD203B41FA5}">
                      <a16:colId xmlns:a16="http://schemas.microsoft.com/office/drawing/2014/main" val="20001"/>
                    </a:ext>
                  </a:extLst>
                </a:gridCol>
              </a:tblGrid>
              <a:tr h="152400">
                <a:tc>
                  <a:txBody>
                    <a:bodyPr/>
                    <a:lstStyle/>
                    <a:p>
                      <a:pPr marL="228600" marR="0" lvl="0" indent="0" algn="l" rtl="0">
                        <a:lnSpc>
                          <a:spcPct val="150000"/>
                        </a:lnSpc>
                        <a:spcBef>
                          <a:spcPts val="0"/>
                        </a:spcBef>
                        <a:spcAft>
                          <a:spcPts val="0"/>
                        </a:spcAft>
                        <a:buNone/>
                      </a:pPr>
                      <a:r>
                        <a:rPr lang="es-ES" sz="1200" u="none" strike="noStrike" cap="none"/>
                        <a:t>Estrato</a:t>
                      </a:r>
                      <a:endParaRPr sz="1200" u="none" strike="noStrike" cap="none">
                        <a:latin typeface="Calibri"/>
                        <a:ea typeface="Calibri"/>
                        <a:cs typeface="Calibri"/>
                        <a:sym typeface="Calibri"/>
                      </a:endParaRPr>
                    </a:p>
                  </a:txBody>
                  <a:tcPr marL="44450" marR="44450" marT="0" marB="0"/>
                </a:tc>
                <a:tc>
                  <a:txBody>
                    <a:bodyPr/>
                    <a:lstStyle/>
                    <a:p>
                      <a:pPr marL="228600" marR="0" lvl="0" indent="0" algn="l" rtl="0">
                        <a:lnSpc>
                          <a:spcPct val="150000"/>
                        </a:lnSpc>
                        <a:spcBef>
                          <a:spcPts val="0"/>
                        </a:spcBef>
                        <a:spcAft>
                          <a:spcPts val="0"/>
                        </a:spcAft>
                        <a:buNone/>
                      </a:pPr>
                      <a:r>
                        <a:rPr lang="es-ES" sz="1200" u="none" strike="noStrike" cap="none">
                          <a:latin typeface="Calibri"/>
                          <a:ea typeface="Calibri"/>
                          <a:cs typeface="Calibri"/>
                          <a:sym typeface="Calibri"/>
                        </a:rPr>
                        <a:t>tarifa Básica</a:t>
                      </a:r>
                      <a:endParaRPr/>
                    </a:p>
                  </a:txBody>
                  <a:tcPr marL="44450" marR="44450" marT="0" marB="0"/>
                </a:tc>
                <a:extLst>
                  <a:ext uri="{0D108BD9-81ED-4DB2-BD59-A6C34878D82A}">
                    <a16:rowId xmlns:a16="http://schemas.microsoft.com/office/drawing/2014/main" val="10000"/>
                  </a:ext>
                </a:extLst>
              </a:tr>
              <a:tr h="152400">
                <a:tc>
                  <a:txBody>
                    <a:bodyPr/>
                    <a:lstStyle/>
                    <a:p>
                      <a:pPr marL="228600" marR="0" lvl="0" indent="0" algn="l" rtl="0">
                        <a:lnSpc>
                          <a:spcPct val="150000"/>
                        </a:lnSpc>
                        <a:spcBef>
                          <a:spcPts val="0"/>
                        </a:spcBef>
                        <a:spcAft>
                          <a:spcPts val="0"/>
                        </a:spcAft>
                        <a:buNone/>
                      </a:pPr>
                      <a:r>
                        <a:rPr lang="es-ES" sz="1200" u="none" strike="noStrike" cap="none"/>
                        <a:t>1</a:t>
                      </a:r>
                      <a:endParaRPr sz="1200" u="none" strike="noStrike" cap="none">
                        <a:latin typeface="Calibri"/>
                        <a:ea typeface="Calibri"/>
                        <a:cs typeface="Calibri"/>
                        <a:sym typeface="Calibri"/>
                      </a:endParaRPr>
                    </a:p>
                  </a:txBody>
                  <a:tcPr marL="44450" marR="44450" marT="0" marB="0"/>
                </a:tc>
                <a:tc>
                  <a:txBody>
                    <a:bodyPr/>
                    <a:lstStyle/>
                    <a:p>
                      <a:pPr marL="228600" marR="0" lvl="0" indent="0" algn="l" rtl="0">
                        <a:lnSpc>
                          <a:spcPct val="150000"/>
                        </a:lnSpc>
                        <a:spcBef>
                          <a:spcPts val="0"/>
                        </a:spcBef>
                        <a:spcAft>
                          <a:spcPts val="0"/>
                        </a:spcAft>
                        <a:buNone/>
                      </a:pPr>
                      <a:r>
                        <a:rPr lang="es-ES" sz="1200" u="none" strike="noStrike" cap="none"/>
                        <a:t>$10.000</a:t>
                      </a:r>
                      <a:endParaRPr sz="1200" u="none" strike="noStrike" cap="none">
                        <a:latin typeface="Calibri"/>
                        <a:ea typeface="Calibri"/>
                        <a:cs typeface="Calibri"/>
                        <a:sym typeface="Calibri"/>
                      </a:endParaRPr>
                    </a:p>
                  </a:txBody>
                  <a:tcPr marL="44450" marR="44450" marT="0" marB="0"/>
                </a:tc>
                <a:extLst>
                  <a:ext uri="{0D108BD9-81ED-4DB2-BD59-A6C34878D82A}">
                    <a16:rowId xmlns:a16="http://schemas.microsoft.com/office/drawing/2014/main" val="10001"/>
                  </a:ext>
                </a:extLst>
              </a:tr>
              <a:tr h="152400">
                <a:tc>
                  <a:txBody>
                    <a:bodyPr/>
                    <a:lstStyle/>
                    <a:p>
                      <a:pPr marL="228600" marR="0" lvl="0" indent="0" algn="l" rtl="0">
                        <a:lnSpc>
                          <a:spcPct val="150000"/>
                        </a:lnSpc>
                        <a:spcBef>
                          <a:spcPts val="0"/>
                        </a:spcBef>
                        <a:spcAft>
                          <a:spcPts val="0"/>
                        </a:spcAft>
                        <a:buNone/>
                      </a:pPr>
                      <a:r>
                        <a:rPr lang="es-ES" sz="1200" u="none" strike="noStrike" cap="none"/>
                        <a:t>2</a:t>
                      </a:r>
                      <a:endParaRPr sz="1200" u="none" strike="noStrike" cap="none">
                        <a:latin typeface="Calibri"/>
                        <a:ea typeface="Calibri"/>
                        <a:cs typeface="Calibri"/>
                        <a:sym typeface="Calibri"/>
                      </a:endParaRPr>
                    </a:p>
                  </a:txBody>
                  <a:tcPr marL="44450" marR="44450" marT="0" marB="0"/>
                </a:tc>
                <a:tc>
                  <a:txBody>
                    <a:bodyPr/>
                    <a:lstStyle/>
                    <a:p>
                      <a:pPr marL="228600" marR="0" lvl="0" indent="0" algn="l" rtl="0">
                        <a:lnSpc>
                          <a:spcPct val="150000"/>
                        </a:lnSpc>
                        <a:spcBef>
                          <a:spcPts val="0"/>
                        </a:spcBef>
                        <a:spcAft>
                          <a:spcPts val="0"/>
                        </a:spcAft>
                        <a:buNone/>
                      </a:pPr>
                      <a:r>
                        <a:rPr lang="es-ES" sz="1200" u="none" strike="noStrike" cap="none"/>
                        <a:t>$15.000</a:t>
                      </a:r>
                      <a:endParaRPr sz="1200" u="none" strike="noStrike" cap="none">
                        <a:latin typeface="Calibri"/>
                        <a:ea typeface="Calibri"/>
                        <a:cs typeface="Calibri"/>
                        <a:sym typeface="Calibri"/>
                      </a:endParaRPr>
                    </a:p>
                  </a:txBody>
                  <a:tcPr marL="44450" marR="44450" marT="0" marB="0"/>
                </a:tc>
                <a:extLst>
                  <a:ext uri="{0D108BD9-81ED-4DB2-BD59-A6C34878D82A}">
                    <a16:rowId xmlns:a16="http://schemas.microsoft.com/office/drawing/2014/main" val="10002"/>
                  </a:ext>
                </a:extLst>
              </a:tr>
              <a:tr h="152400">
                <a:tc>
                  <a:txBody>
                    <a:bodyPr/>
                    <a:lstStyle/>
                    <a:p>
                      <a:pPr marL="228600" marR="0" lvl="0" indent="0" algn="l" rtl="0">
                        <a:lnSpc>
                          <a:spcPct val="150000"/>
                        </a:lnSpc>
                        <a:spcBef>
                          <a:spcPts val="0"/>
                        </a:spcBef>
                        <a:spcAft>
                          <a:spcPts val="0"/>
                        </a:spcAft>
                        <a:buNone/>
                      </a:pPr>
                      <a:r>
                        <a:rPr lang="es-ES" sz="1200" u="none" strike="noStrike" cap="none"/>
                        <a:t>3</a:t>
                      </a:r>
                      <a:endParaRPr sz="1200" u="none" strike="noStrike" cap="none">
                        <a:latin typeface="Calibri"/>
                        <a:ea typeface="Calibri"/>
                        <a:cs typeface="Calibri"/>
                        <a:sym typeface="Calibri"/>
                      </a:endParaRPr>
                    </a:p>
                  </a:txBody>
                  <a:tcPr marL="44450" marR="44450" marT="0" marB="0"/>
                </a:tc>
                <a:tc>
                  <a:txBody>
                    <a:bodyPr/>
                    <a:lstStyle/>
                    <a:p>
                      <a:pPr marL="228600" marR="0" lvl="0" indent="0" algn="l" rtl="0">
                        <a:lnSpc>
                          <a:spcPct val="150000"/>
                        </a:lnSpc>
                        <a:spcBef>
                          <a:spcPts val="0"/>
                        </a:spcBef>
                        <a:spcAft>
                          <a:spcPts val="0"/>
                        </a:spcAft>
                        <a:buNone/>
                      </a:pPr>
                      <a:r>
                        <a:rPr lang="es-ES" sz="1200" u="none" strike="noStrike" cap="none"/>
                        <a:t>$20.000</a:t>
                      </a:r>
                      <a:endParaRPr sz="1200" u="none" strike="noStrike" cap="none">
                        <a:latin typeface="Calibri"/>
                        <a:ea typeface="Calibri"/>
                        <a:cs typeface="Calibri"/>
                        <a:sym typeface="Calibri"/>
                      </a:endParaRPr>
                    </a:p>
                  </a:txBody>
                  <a:tcPr marL="44450" marR="44450" marT="0" marB="0"/>
                </a:tc>
                <a:extLst>
                  <a:ext uri="{0D108BD9-81ED-4DB2-BD59-A6C34878D82A}">
                    <a16:rowId xmlns:a16="http://schemas.microsoft.com/office/drawing/2014/main" val="10003"/>
                  </a:ext>
                </a:extLst>
              </a:tr>
              <a:tr h="152400">
                <a:tc>
                  <a:txBody>
                    <a:bodyPr/>
                    <a:lstStyle/>
                    <a:p>
                      <a:pPr marL="228600" marR="0" lvl="0" indent="0" algn="l" rtl="0">
                        <a:lnSpc>
                          <a:spcPct val="150000"/>
                        </a:lnSpc>
                        <a:spcBef>
                          <a:spcPts val="0"/>
                        </a:spcBef>
                        <a:spcAft>
                          <a:spcPts val="0"/>
                        </a:spcAft>
                        <a:buNone/>
                      </a:pPr>
                      <a:r>
                        <a:rPr lang="es-ES" sz="1200" u="none" strike="noStrike" cap="none"/>
                        <a:t>4</a:t>
                      </a:r>
                      <a:endParaRPr sz="1200" u="none" strike="noStrike" cap="none">
                        <a:latin typeface="Calibri"/>
                        <a:ea typeface="Calibri"/>
                        <a:cs typeface="Calibri"/>
                        <a:sym typeface="Calibri"/>
                      </a:endParaRPr>
                    </a:p>
                  </a:txBody>
                  <a:tcPr marL="44450" marR="44450" marT="0" marB="0"/>
                </a:tc>
                <a:tc>
                  <a:txBody>
                    <a:bodyPr/>
                    <a:lstStyle/>
                    <a:p>
                      <a:pPr marL="228600" marR="0" lvl="0" indent="0" algn="l" rtl="0">
                        <a:lnSpc>
                          <a:spcPct val="150000"/>
                        </a:lnSpc>
                        <a:spcBef>
                          <a:spcPts val="0"/>
                        </a:spcBef>
                        <a:spcAft>
                          <a:spcPts val="0"/>
                        </a:spcAft>
                        <a:buNone/>
                      </a:pPr>
                      <a:r>
                        <a:rPr lang="es-ES" sz="1200" u="none" strike="noStrike" cap="none"/>
                        <a:t>$25.000</a:t>
                      </a:r>
                      <a:endParaRPr sz="1200" u="none" strike="noStrike" cap="none">
                        <a:latin typeface="Calibri"/>
                        <a:ea typeface="Calibri"/>
                        <a:cs typeface="Calibri"/>
                        <a:sym typeface="Calibri"/>
                      </a:endParaRPr>
                    </a:p>
                  </a:txBody>
                  <a:tcPr marL="44450" marR="44450" marT="0" marB="0"/>
                </a:tc>
                <a:extLst>
                  <a:ext uri="{0D108BD9-81ED-4DB2-BD59-A6C34878D82A}">
                    <a16:rowId xmlns:a16="http://schemas.microsoft.com/office/drawing/2014/main" val="10004"/>
                  </a:ext>
                </a:extLst>
              </a:tr>
              <a:tr h="152400">
                <a:tc>
                  <a:txBody>
                    <a:bodyPr/>
                    <a:lstStyle/>
                    <a:p>
                      <a:pPr marL="228600" marR="0" lvl="0" indent="0" algn="l" rtl="0">
                        <a:lnSpc>
                          <a:spcPct val="150000"/>
                        </a:lnSpc>
                        <a:spcBef>
                          <a:spcPts val="0"/>
                        </a:spcBef>
                        <a:spcAft>
                          <a:spcPts val="0"/>
                        </a:spcAft>
                        <a:buNone/>
                      </a:pPr>
                      <a:r>
                        <a:rPr lang="es-ES" sz="1200" u="none" strike="noStrike" cap="none"/>
                        <a:t>5</a:t>
                      </a:r>
                      <a:endParaRPr sz="1200" u="none" strike="noStrike" cap="none">
                        <a:latin typeface="Calibri"/>
                        <a:ea typeface="Calibri"/>
                        <a:cs typeface="Calibri"/>
                        <a:sym typeface="Calibri"/>
                      </a:endParaRPr>
                    </a:p>
                  </a:txBody>
                  <a:tcPr marL="44450" marR="44450" marT="0" marB="0"/>
                </a:tc>
                <a:tc>
                  <a:txBody>
                    <a:bodyPr/>
                    <a:lstStyle/>
                    <a:p>
                      <a:pPr marL="228600" marR="0" lvl="0" indent="0" algn="l" rtl="0">
                        <a:lnSpc>
                          <a:spcPct val="150000"/>
                        </a:lnSpc>
                        <a:spcBef>
                          <a:spcPts val="0"/>
                        </a:spcBef>
                        <a:spcAft>
                          <a:spcPts val="0"/>
                        </a:spcAft>
                        <a:buNone/>
                      </a:pPr>
                      <a:r>
                        <a:rPr lang="es-ES" sz="1200" u="none" strike="noStrike" cap="none"/>
                        <a:t>$30.000</a:t>
                      </a:r>
                      <a:endParaRPr sz="1200" u="none" strike="noStrike" cap="none">
                        <a:latin typeface="Calibri"/>
                        <a:ea typeface="Calibri"/>
                        <a:cs typeface="Calibri"/>
                        <a:sym typeface="Calibri"/>
                      </a:endParaRPr>
                    </a:p>
                  </a:txBody>
                  <a:tcPr marL="44450" marR="44450" marT="0" marB="0"/>
                </a:tc>
                <a:extLst>
                  <a:ext uri="{0D108BD9-81ED-4DB2-BD59-A6C34878D82A}">
                    <a16:rowId xmlns:a16="http://schemas.microsoft.com/office/drawing/2014/main" val="10005"/>
                  </a:ext>
                </a:extLst>
              </a:tr>
            </a:tbl>
          </a:graphicData>
        </a:graphic>
      </p:graphicFrame>
      <p:sp>
        <p:nvSpPr>
          <p:cNvPr id="1031" name="Google Shape;1031;p62"/>
          <p:cNvSpPr txBox="1"/>
          <p:nvPr/>
        </p:nvSpPr>
        <p:spPr>
          <a:xfrm>
            <a:off x="1615649" y="4645594"/>
            <a:ext cx="10116570" cy="223208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ES" sz="1800">
                <a:solidFill>
                  <a:schemeClr val="dk1"/>
                </a:solidFill>
                <a:latin typeface="Calibri"/>
                <a:ea typeface="Calibri"/>
                <a:cs typeface="Calibri"/>
                <a:sym typeface="Calibri"/>
              </a:rPr>
              <a:t>Además se debe calcular el valor de los impulsos, con base en la cantidad de impulsos del mes, conociendo que cada impulso tiene un valor de $100. Con esta información, se desea:</a:t>
            </a:r>
            <a:endParaRPr sz="18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1800"/>
              <a:buFont typeface="Noto Sans Symbols"/>
              <a:buChar char="🗹"/>
            </a:pPr>
            <a:r>
              <a:rPr lang="es-ES" sz="1800">
                <a:solidFill>
                  <a:schemeClr val="dk1"/>
                </a:solidFill>
                <a:highlight>
                  <a:srgbClr val="00FF00"/>
                </a:highlight>
                <a:latin typeface="Calibri"/>
                <a:ea typeface="Calibri"/>
                <a:cs typeface="Calibri"/>
                <a:sym typeface="Calibri"/>
              </a:rPr>
              <a:t>Valor a pagar de cada abonado</a:t>
            </a:r>
            <a:r>
              <a:rPr lang="es-E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1800"/>
              <a:buFont typeface="Noto Sans Symbols"/>
              <a:buChar char="🗹"/>
            </a:pPr>
            <a:r>
              <a:rPr lang="es-ES" sz="1800">
                <a:solidFill>
                  <a:schemeClr val="dk1"/>
                </a:solidFill>
                <a:highlight>
                  <a:srgbClr val="00FF00"/>
                </a:highlight>
                <a:latin typeface="Calibri"/>
                <a:ea typeface="Calibri"/>
                <a:cs typeface="Calibri"/>
                <a:sym typeface="Calibri"/>
              </a:rPr>
              <a:t>Valor total a pagar(Todos los abonados)</a:t>
            </a:r>
            <a:endParaRPr sz="1800">
              <a:solidFill>
                <a:schemeClr val="dk1"/>
              </a:solidFill>
              <a:highlight>
                <a:srgbClr val="00FF00"/>
              </a:highlight>
              <a:latin typeface="Calibri"/>
              <a:ea typeface="Calibri"/>
              <a:cs typeface="Calibri"/>
              <a:sym typeface="Calibri"/>
            </a:endParaRPr>
          </a:p>
          <a:p>
            <a:pPr marL="0" marR="0" lvl="0" indent="0" algn="just" rtl="0">
              <a:lnSpc>
                <a:spcPct val="150000"/>
              </a:lnSpc>
              <a:spcBef>
                <a:spcPts val="0"/>
              </a:spcBef>
              <a:spcAft>
                <a:spcPts val="0"/>
              </a:spcAft>
              <a:buNone/>
            </a:pPr>
            <a:endParaRPr sz="2400" b="1">
              <a:solidFill>
                <a:srgbClr val="1F3864"/>
              </a:solidFill>
              <a:latin typeface="Ubuntu"/>
              <a:ea typeface="Ubuntu"/>
              <a:cs typeface="Ubuntu"/>
              <a:sym typeface="Ubuntu"/>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7" name="Google Shape;1037;p63"/>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1038" name="Google Shape;1038;p63" descr="Imagen que contiene dibujo, luz&#10;&#10;Descripción generada automáticamente"/>
          <p:cNvPicPr preferRelativeResize="0"/>
          <p:nvPr/>
        </p:nvPicPr>
        <p:blipFill rotWithShape="1">
          <a:blip r:embed="rId3">
            <a:alphaModFix/>
          </a:blip>
          <a:srcRect/>
          <a:stretch/>
        </p:blipFill>
        <p:spPr>
          <a:xfrm>
            <a:off x="9041709" y="993956"/>
            <a:ext cx="1615833" cy="1608652"/>
          </a:xfrm>
          <a:prstGeom prst="rect">
            <a:avLst/>
          </a:prstGeom>
          <a:noFill/>
          <a:ln>
            <a:noFill/>
          </a:ln>
        </p:spPr>
      </p:pic>
      <p:sp>
        <p:nvSpPr>
          <p:cNvPr id="1039" name="Google Shape;1039;p63"/>
          <p:cNvSpPr/>
          <p:nvPr/>
        </p:nvSpPr>
        <p:spPr>
          <a:xfrm>
            <a:off x="1124494" y="2933506"/>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highlight>
                  <a:srgbClr val="FFFF00"/>
                </a:highlight>
                <a:latin typeface="Calibri"/>
                <a:ea typeface="Calibri"/>
                <a:cs typeface="Calibri"/>
                <a:sym typeface="Calibri"/>
              </a:rPr>
              <a:t>Entrada LEER</a:t>
            </a:r>
            <a:endParaRPr sz="1800">
              <a:solidFill>
                <a:schemeClr val="dk1"/>
              </a:solidFill>
              <a:highlight>
                <a:srgbClr val="FFFF00"/>
              </a:highlight>
              <a:latin typeface="Calibri"/>
              <a:ea typeface="Calibri"/>
              <a:cs typeface="Calibri"/>
              <a:sym typeface="Calibri"/>
            </a:endParaRPr>
          </a:p>
        </p:txBody>
      </p:sp>
      <p:sp>
        <p:nvSpPr>
          <p:cNvPr id="1040" name="Google Shape;1040;p63"/>
          <p:cNvSpPr/>
          <p:nvPr/>
        </p:nvSpPr>
        <p:spPr>
          <a:xfrm>
            <a:off x="4391155" y="2849087"/>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highlight>
                  <a:srgbClr val="FFFF00"/>
                </a:highlight>
                <a:latin typeface="Calibri"/>
                <a:ea typeface="Calibri"/>
                <a:cs typeface="Calibri"/>
                <a:sym typeface="Calibri"/>
              </a:rPr>
              <a:t>Proceso</a:t>
            </a:r>
            <a:endParaRPr sz="1800">
              <a:solidFill>
                <a:schemeClr val="dk1"/>
              </a:solidFill>
              <a:highlight>
                <a:srgbClr val="FFFF00"/>
              </a:highlight>
              <a:latin typeface="Calibri"/>
              <a:ea typeface="Calibri"/>
              <a:cs typeface="Calibri"/>
              <a:sym typeface="Calibri"/>
            </a:endParaRPr>
          </a:p>
        </p:txBody>
      </p:sp>
      <p:sp>
        <p:nvSpPr>
          <p:cNvPr id="1041" name="Google Shape;1041;p63"/>
          <p:cNvSpPr/>
          <p:nvPr/>
        </p:nvSpPr>
        <p:spPr>
          <a:xfrm>
            <a:off x="7769009" y="2849087"/>
            <a:ext cx="2398644"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highlight>
                  <a:srgbClr val="FFFF00"/>
                </a:highlight>
                <a:latin typeface="Calibri"/>
                <a:ea typeface="Calibri"/>
                <a:cs typeface="Calibri"/>
                <a:sym typeface="Calibri"/>
              </a:rPr>
              <a:t>Salida IMPRIMIR</a:t>
            </a:r>
            <a:endParaRPr sz="1800">
              <a:solidFill>
                <a:schemeClr val="dk1"/>
              </a:solidFill>
              <a:highlight>
                <a:srgbClr val="FFFF00"/>
              </a:highlight>
              <a:latin typeface="Calibri"/>
              <a:ea typeface="Calibri"/>
              <a:cs typeface="Calibri"/>
              <a:sym typeface="Calibri"/>
            </a:endParaRPr>
          </a:p>
        </p:txBody>
      </p:sp>
      <p:sp>
        <p:nvSpPr>
          <p:cNvPr id="1042" name="Google Shape;1042;p63"/>
          <p:cNvSpPr/>
          <p:nvPr/>
        </p:nvSpPr>
        <p:spPr>
          <a:xfrm>
            <a:off x="2729948" y="1921828"/>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Análisis –&gt; Ejercicio funciones</a:t>
            </a:r>
            <a:endParaRPr sz="1800">
              <a:solidFill>
                <a:schemeClr val="lt1"/>
              </a:solidFill>
              <a:latin typeface="Calibri"/>
              <a:ea typeface="Calibri"/>
              <a:cs typeface="Calibri"/>
              <a:sym typeface="Calibri"/>
            </a:endParaRPr>
          </a:p>
        </p:txBody>
      </p:sp>
      <p:sp>
        <p:nvSpPr>
          <p:cNvPr id="1043" name="Google Shape;1043;p63"/>
          <p:cNvSpPr/>
          <p:nvPr/>
        </p:nvSpPr>
        <p:spPr>
          <a:xfrm>
            <a:off x="3523138" y="3440464"/>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4" name="Google Shape;1044;p63"/>
          <p:cNvSpPr/>
          <p:nvPr/>
        </p:nvSpPr>
        <p:spPr>
          <a:xfrm>
            <a:off x="6874488" y="3322978"/>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5" name="Google Shape;1045;p63"/>
          <p:cNvSpPr/>
          <p:nvPr/>
        </p:nvSpPr>
        <p:spPr>
          <a:xfrm>
            <a:off x="1001880" y="4628164"/>
            <a:ext cx="2504661" cy="43898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N=Números abonados</a:t>
            </a:r>
            <a:endParaRPr sz="1400" b="1">
              <a:solidFill>
                <a:srgbClr val="FFFF00"/>
              </a:solidFill>
              <a:latin typeface="Calibri"/>
              <a:ea typeface="Calibri"/>
              <a:cs typeface="Calibri"/>
              <a:sym typeface="Calibri"/>
            </a:endParaRPr>
          </a:p>
        </p:txBody>
      </p:sp>
      <p:sp>
        <p:nvSpPr>
          <p:cNvPr id="1046" name="Google Shape;1046;p63"/>
          <p:cNvSpPr/>
          <p:nvPr/>
        </p:nvSpPr>
        <p:spPr>
          <a:xfrm>
            <a:off x="7989148" y="4201588"/>
            <a:ext cx="2986492" cy="132722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Va=Valor a pagar abonado</a:t>
            </a:r>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Vta= Valor total a pagar por todos los abonados (sumador)</a:t>
            </a:r>
            <a:endParaRPr sz="1400" b="1">
              <a:solidFill>
                <a:srgbClr val="FFFF00"/>
              </a:solidFill>
              <a:latin typeface="Calibri"/>
              <a:ea typeface="Calibri"/>
              <a:cs typeface="Calibri"/>
              <a:sym typeface="Calibri"/>
            </a:endParaRPr>
          </a:p>
        </p:txBody>
      </p:sp>
      <p:cxnSp>
        <p:nvCxnSpPr>
          <p:cNvPr id="1047" name="Google Shape;1047;p63"/>
          <p:cNvCxnSpPr/>
          <p:nvPr/>
        </p:nvCxnSpPr>
        <p:spPr>
          <a:xfrm>
            <a:off x="2299253" y="4104413"/>
            <a:ext cx="0" cy="471012"/>
          </a:xfrm>
          <a:prstGeom prst="straightConnector1">
            <a:avLst/>
          </a:prstGeom>
          <a:noFill/>
          <a:ln w="9525" cap="flat" cmpd="sng">
            <a:solidFill>
              <a:schemeClr val="accent1"/>
            </a:solidFill>
            <a:prstDash val="solid"/>
            <a:miter lim="800000"/>
            <a:headEnd type="none" w="sm" len="sm"/>
            <a:tailEnd type="triangle" w="med" len="med"/>
          </a:ln>
        </p:spPr>
      </p:cxnSp>
      <p:cxnSp>
        <p:nvCxnSpPr>
          <p:cNvPr id="1048" name="Google Shape;1048;p63"/>
          <p:cNvCxnSpPr/>
          <p:nvPr/>
        </p:nvCxnSpPr>
        <p:spPr>
          <a:xfrm>
            <a:off x="5605670" y="4328965"/>
            <a:ext cx="192015" cy="14893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49" name="Google Shape;1049;p63"/>
          <p:cNvCxnSpPr/>
          <p:nvPr/>
        </p:nvCxnSpPr>
        <p:spPr>
          <a:xfrm>
            <a:off x="9041709" y="4376659"/>
            <a:ext cx="157375" cy="172264"/>
          </a:xfrm>
          <a:prstGeom prst="straightConnector1">
            <a:avLst/>
          </a:prstGeom>
          <a:noFill/>
          <a:ln w="9525" cap="flat" cmpd="sng">
            <a:solidFill>
              <a:schemeClr val="accent1"/>
            </a:solidFill>
            <a:prstDash val="solid"/>
            <a:miter lim="800000"/>
            <a:headEnd type="none" w="sm" len="sm"/>
            <a:tailEnd type="triangle" w="med" len="med"/>
          </a:ln>
        </p:spPr>
      </p:cxnSp>
      <p:sp>
        <p:nvSpPr>
          <p:cNvPr id="1050" name="Google Shape;1050;p63"/>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Funciones</a:t>
            </a:r>
            <a:endParaRPr/>
          </a:p>
        </p:txBody>
      </p:sp>
      <p:sp>
        <p:nvSpPr>
          <p:cNvPr id="1051" name="Google Shape;1051;p63"/>
          <p:cNvSpPr/>
          <p:nvPr/>
        </p:nvSpPr>
        <p:spPr>
          <a:xfrm>
            <a:off x="3970423" y="4180354"/>
            <a:ext cx="3641061" cy="392609"/>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Ciclos=&gt; Proceso a cada abonado(FOR se conoce la cantidad de abonados)</a:t>
            </a:r>
            <a:endParaRPr sz="1400" b="1">
              <a:solidFill>
                <a:srgbClr val="FF0000"/>
              </a:solidFill>
              <a:latin typeface="Calibri"/>
              <a:ea typeface="Calibri"/>
              <a:cs typeface="Calibri"/>
              <a:sym typeface="Calibri"/>
            </a:endParaRPr>
          </a:p>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p:txBody>
      </p:sp>
      <p:sp>
        <p:nvSpPr>
          <p:cNvPr id="1052" name="Google Shape;1052;p63"/>
          <p:cNvSpPr/>
          <p:nvPr/>
        </p:nvSpPr>
        <p:spPr>
          <a:xfrm>
            <a:off x="459198" y="4660704"/>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1053" name="Google Shape;1053;p63"/>
          <p:cNvSpPr/>
          <p:nvPr/>
        </p:nvSpPr>
        <p:spPr>
          <a:xfrm>
            <a:off x="3934431" y="4696823"/>
            <a:ext cx="3677053" cy="692902"/>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a:p>
            <a:pPr marL="0" marR="0" lvl="0" indent="0" algn="ctr" rtl="0">
              <a:spcBef>
                <a:spcPts val="0"/>
              </a:spcBef>
              <a:spcAft>
                <a:spcPts val="0"/>
              </a:spcAft>
              <a:buNone/>
            </a:pPr>
            <a:r>
              <a:rPr lang="es-ES" sz="1400" b="1">
                <a:solidFill>
                  <a:schemeClr val="lt1"/>
                </a:solidFill>
                <a:latin typeface="Calibri"/>
                <a:ea typeface="Calibri"/>
                <a:cs typeface="Calibri"/>
                <a:sym typeface="Calibri"/>
              </a:rPr>
              <a:t>Condicionales(Selección múltiple)=&gt; Calcular la tarifa básica (Si es el estrato es 1,2,…)</a:t>
            </a:r>
            <a:endParaRPr sz="1400" b="1">
              <a:solidFill>
                <a:srgbClr val="FFFF00"/>
              </a:solidFill>
              <a:latin typeface="Calibri"/>
              <a:ea typeface="Calibri"/>
              <a:cs typeface="Calibri"/>
              <a:sym typeface="Calibri"/>
            </a:endParaRPr>
          </a:p>
        </p:txBody>
      </p:sp>
      <p:sp>
        <p:nvSpPr>
          <p:cNvPr id="1054" name="Google Shape;1054;p63"/>
          <p:cNvSpPr/>
          <p:nvPr/>
        </p:nvSpPr>
        <p:spPr>
          <a:xfrm>
            <a:off x="3884205" y="5528813"/>
            <a:ext cx="3677053" cy="1123778"/>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Operaciones=&gt;</a:t>
            </a:r>
            <a:endParaRPr/>
          </a:p>
          <a:p>
            <a:pPr marL="0" marR="0" lvl="0" indent="0" algn="ctr" rtl="0">
              <a:spcBef>
                <a:spcPts val="0"/>
              </a:spcBef>
              <a:spcAft>
                <a:spcPts val="0"/>
              </a:spcAft>
              <a:buNone/>
            </a:pPr>
            <a:r>
              <a:rPr lang="es-ES" sz="1400" b="1">
                <a:solidFill>
                  <a:schemeClr val="lt1"/>
                </a:solidFill>
                <a:latin typeface="Calibri"/>
                <a:ea typeface="Calibri"/>
                <a:cs typeface="Calibri"/>
                <a:sym typeface="Calibri"/>
              </a:rPr>
              <a:t>Vimp=imp*100</a:t>
            </a:r>
            <a:endParaRPr/>
          </a:p>
          <a:p>
            <a:pPr marL="0" marR="0" lvl="0" indent="0" algn="ctr" rtl="0">
              <a:spcBef>
                <a:spcPts val="0"/>
              </a:spcBef>
              <a:spcAft>
                <a:spcPts val="0"/>
              </a:spcAft>
              <a:buNone/>
            </a:pPr>
            <a:r>
              <a:rPr lang="es-ES" sz="1400" b="1">
                <a:solidFill>
                  <a:schemeClr val="lt1"/>
                </a:solidFill>
                <a:latin typeface="Calibri"/>
                <a:ea typeface="Calibri"/>
                <a:cs typeface="Calibri"/>
                <a:sym typeface="Calibri"/>
              </a:rPr>
              <a:t>Va=tarifa básica + vimp</a:t>
            </a:r>
            <a:endParaRPr sz="1400" b="1">
              <a:solidFill>
                <a:schemeClr val="lt1"/>
              </a:solidFill>
              <a:latin typeface="Calibri"/>
              <a:ea typeface="Calibri"/>
              <a:cs typeface="Calibri"/>
              <a:sym typeface="Calibri"/>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Vta=vta+va</a:t>
            </a:r>
            <a:endParaRPr sz="1400" b="1">
              <a:solidFill>
                <a:srgbClr val="FFFF00"/>
              </a:solidFill>
              <a:latin typeface="Calibri"/>
              <a:ea typeface="Calibri"/>
              <a:cs typeface="Calibri"/>
              <a:sym typeface="Calibri"/>
            </a:endParaRPr>
          </a:p>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p:txBody>
      </p:sp>
      <p:sp>
        <p:nvSpPr>
          <p:cNvPr id="1055" name="Google Shape;1055;p63"/>
          <p:cNvSpPr/>
          <p:nvPr/>
        </p:nvSpPr>
        <p:spPr>
          <a:xfrm>
            <a:off x="3479102" y="4197488"/>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1056" name="Google Shape;1056;p63"/>
          <p:cNvSpPr/>
          <p:nvPr/>
        </p:nvSpPr>
        <p:spPr>
          <a:xfrm>
            <a:off x="462030" y="5275469"/>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1057" name="Google Shape;1057;p63"/>
          <p:cNvSpPr/>
          <p:nvPr/>
        </p:nvSpPr>
        <p:spPr>
          <a:xfrm>
            <a:off x="3511408" y="4944340"/>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1058" name="Google Shape;1058;p63"/>
          <p:cNvSpPr/>
          <p:nvPr/>
        </p:nvSpPr>
        <p:spPr>
          <a:xfrm>
            <a:off x="3456315" y="5861457"/>
            <a:ext cx="420191" cy="34854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1059" name="Google Shape;1059;p63"/>
          <p:cNvSpPr/>
          <p:nvPr/>
        </p:nvSpPr>
        <p:spPr>
          <a:xfrm>
            <a:off x="1001879" y="5275469"/>
            <a:ext cx="2504661" cy="43898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cod, est, imp  </a:t>
            </a:r>
            <a:endParaRPr sz="1400" b="1">
              <a:solidFill>
                <a:srgbClr val="FFFF00"/>
              </a:solidFill>
              <a:latin typeface="Calibri"/>
              <a:ea typeface="Calibri"/>
              <a:cs typeface="Calibri"/>
              <a:sym typeface="Calibri"/>
            </a:endParaRPr>
          </a:p>
        </p:txBody>
      </p:sp>
      <p:sp>
        <p:nvSpPr>
          <p:cNvPr id="1060" name="Google Shape;1060;p63"/>
          <p:cNvSpPr/>
          <p:nvPr/>
        </p:nvSpPr>
        <p:spPr>
          <a:xfrm>
            <a:off x="10549540" y="3806454"/>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6" name="Google Shape;1066;p64"/>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1067" name="Google Shape;1067;p64" descr="Imagen que contiene dibujo, luz&#10;&#10;Descripción generada automáticamente"/>
          <p:cNvPicPr preferRelativeResize="0"/>
          <p:nvPr/>
        </p:nvPicPr>
        <p:blipFill rotWithShape="1">
          <a:blip r:embed="rId3">
            <a:alphaModFix/>
          </a:blip>
          <a:srcRect/>
          <a:stretch/>
        </p:blipFill>
        <p:spPr>
          <a:xfrm>
            <a:off x="9041709" y="993956"/>
            <a:ext cx="1615833" cy="1608652"/>
          </a:xfrm>
          <a:prstGeom prst="rect">
            <a:avLst/>
          </a:prstGeom>
          <a:noFill/>
          <a:ln>
            <a:noFill/>
          </a:ln>
        </p:spPr>
      </p:pic>
      <p:sp>
        <p:nvSpPr>
          <p:cNvPr id="1068" name="Google Shape;1068;p64"/>
          <p:cNvSpPr/>
          <p:nvPr/>
        </p:nvSpPr>
        <p:spPr>
          <a:xfrm>
            <a:off x="2716696" y="1312496"/>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Modularidad</a:t>
            </a:r>
            <a:endParaRPr sz="1800">
              <a:solidFill>
                <a:schemeClr val="lt1"/>
              </a:solidFill>
              <a:latin typeface="Calibri"/>
              <a:ea typeface="Calibri"/>
              <a:cs typeface="Calibri"/>
              <a:sym typeface="Calibri"/>
            </a:endParaRPr>
          </a:p>
        </p:txBody>
      </p:sp>
      <p:sp>
        <p:nvSpPr>
          <p:cNvPr id="1069" name="Google Shape;1069;p64"/>
          <p:cNvSpPr/>
          <p:nvPr/>
        </p:nvSpPr>
        <p:spPr>
          <a:xfrm>
            <a:off x="2613372" y="3552982"/>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0" name="Google Shape;1070;p64"/>
          <p:cNvSpPr/>
          <p:nvPr/>
        </p:nvSpPr>
        <p:spPr>
          <a:xfrm>
            <a:off x="7185682" y="3630142"/>
            <a:ext cx="868017" cy="26988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1" name="Google Shape;1071;p64"/>
          <p:cNvSpPr/>
          <p:nvPr/>
        </p:nvSpPr>
        <p:spPr>
          <a:xfrm>
            <a:off x="725862" y="3340003"/>
            <a:ext cx="1629810" cy="76954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Est, imp</a:t>
            </a:r>
            <a:endParaRPr/>
          </a:p>
        </p:txBody>
      </p:sp>
      <p:sp>
        <p:nvSpPr>
          <p:cNvPr id="1072" name="Google Shape;1072;p64"/>
          <p:cNvSpPr/>
          <p:nvPr/>
        </p:nvSpPr>
        <p:spPr>
          <a:xfrm>
            <a:off x="3998334" y="2741538"/>
            <a:ext cx="2986492" cy="204769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MODULO (FUNCION)</a:t>
            </a:r>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Factura_abonado:</a:t>
            </a:r>
            <a:endParaRPr/>
          </a:p>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Cálculo de la tarifa básica</a:t>
            </a:r>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Cálculo del valor impulsos</a:t>
            </a:r>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Cálculo del valor a pagar</a:t>
            </a:r>
            <a:endParaRPr/>
          </a:p>
          <a:p>
            <a:pPr marL="0" marR="0" lvl="0" indent="0" algn="ctr" rtl="0">
              <a:spcBef>
                <a:spcPts val="0"/>
              </a:spcBef>
              <a:spcAft>
                <a:spcPts val="0"/>
              </a:spcAft>
              <a:buNone/>
            </a:pPr>
            <a:endParaRPr sz="1400" b="1">
              <a:solidFill>
                <a:srgbClr val="FFFF00"/>
              </a:solidFill>
              <a:latin typeface="Calibri"/>
              <a:ea typeface="Calibri"/>
              <a:cs typeface="Calibri"/>
              <a:sym typeface="Calibri"/>
            </a:endParaRPr>
          </a:p>
          <a:p>
            <a:pPr marL="0" marR="0" lvl="0" indent="0" algn="ctr" rtl="0">
              <a:spcBef>
                <a:spcPts val="0"/>
              </a:spcBef>
              <a:spcAft>
                <a:spcPts val="0"/>
              </a:spcAft>
              <a:buNone/>
            </a:pPr>
            <a:r>
              <a:rPr lang="es-ES" sz="1400" b="1">
                <a:solidFill>
                  <a:srgbClr val="FFFF00"/>
                </a:solidFill>
                <a:latin typeface="Calibri"/>
                <a:ea typeface="Calibri"/>
                <a:cs typeface="Calibri"/>
                <a:sym typeface="Calibri"/>
              </a:rPr>
              <a:t> </a:t>
            </a:r>
            <a:endParaRPr sz="1400" b="1">
              <a:solidFill>
                <a:srgbClr val="FFFF00"/>
              </a:solidFill>
              <a:latin typeface="Calibri"/>
              <a:ea typeface="Calibri"/>
              <a:cs typeface="Calibri"/>
              <a:sym typeface="Calibri"/>
            </a:endParaRPr>
          </a:p>
        </p:txBody>
      </p:sp>
      <p:cxnSp>
        <p:nvCxnSpPr>
          <p:cNvPr id="1073" name="Google Shape;1073;p64"/>
          <p:cNvCxnSpPr/>
          <p:nvPr/>
        </p:nvCxnSpPr>
        <p:spPr>
          <a:xfrm>
            <a:off x="5605670" y="4328965"/>
            <a:ext cx="192015" cy="148930"/>
          </a:xfrm>
          <a:prstGeom prst="straightConnector1">
            <a:avLst/>
          </a:prstGeom>
          <a:noFill/>
          <a:ln w="9525" cap="flat" cmpd="sng">
            <a:solidFill>
              <a:schemeClr val="accent1"/>
            </a:solidFill>
            <a:prstDash val="solid"/>
            <a:miter lim="800000"/>
            <a:headEnd type="none" w="sm" len="sm"/>
            <a:tailEnd type="triangle" w="med" len="med"/>
          </a:ln>
        </p:spPr>
      </p:cxnSp>
      <p:sp>
        <p:nvSpPr>
          <p:cNvPr id="1074" name="Google Shape;1074;p64"/>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Funciones</a:t>
            </a:r>
            <a:endParaRPr/>
          </a:p>
        </p:txBody>
      </p:sp>
      <p:sp>
        <p:nvSpPr>
          <p:cNvPr id="1075" name="Google Shape;1075;p64"/>
          <p:cNvSpPr/>
          <p:nvPr/>
        </p:nvSpPr>
        <p:spPr>
          <a:xfrm>
            <a:off x="8412417" y="3340003"/>
            <a:ext cx="2015356" cy="769544"/>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b="1">
                <a:solidFill>
                  <a:srgbClr val="FFFF00"/>
                </a:solidFill>
                <a:latin typeface="Calibri"/>
                <a:ea typeface="Calibri"/>
                <a:cs typeface="Calibri"/>
                <a:sym typeface="Calibri"/>
              </a:rPr>
              <a:t>Va=Valor a pagar</a:t>
            </a:r>
            <a:endParaRPr sz="1400" b="1">
              <a:solidFill>
                <a:srgbClr val="FFFF00"/>
              </a:solidFill>
              <a:latin typeface="Calibri"/>
              <a:ea typeface="Calibri"/>
              <a:cs typeface="Calibri"/>
              <a:sym typeface="Calibri"/>
            </a:endParaRPr>
          </a:p>
        </p:txBody>
      </p:sp>
      <p:sp>
        <p:nvSpPr>
          <p:cNvPr id="1076" name="Google Shape;1076;p64"/>
          <p:cNvSpPr txBox="1"/>
          <p:nvPr/>
        </p:nvSpPr>
        <p:spPr>
          <a:xfrm>
            <a:off x="661988" y="2855998"/>
            <a:ext cx="238539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chemeClr val="dk1"/>
                </a:solidFill>
                <a:latin typeface="Calibri"/>
                <a:ea typeface="Calibri"/>
                <a:cs typeface="Calibri"/>
                <a:sym typeface="Calibri"/>
              </a:rPr>
              <a:t>Parámetros de entrada</a:t>
            </a:r>
            <a:endParaRPr sz="1400">
              <a:solidFill>
                <a:schemeClr val="dk1"/>
              </a:solidFill>
              <a:latin typeface="Calibri"/>
              <a:ea typeface="Calibri"/>
              <a:cs typeface="Calibri"/>
              <a:sym typeface="Calibri"/>
            </a:endParaRPr>
          </a:p>
        </p:txBody>
      </p:sp>
      <p:sp>
        <p:nvSpPr>
          <p:cNvPr id="1077" name="Google Shape;1077;p64"/>
          <p:cNvSpPr txBox="1"/>
          <p:nvPr/>
        </p:nvSpPr>
        <p:spPr>
          <a:xfrm>
            <a:off x="8412417" y="2889915"/>
            <a:ext cx="238539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chemeClr val="dk1"/>
                </a:solidFill>
                <a:latin typeface="Calibri"/>
                <a:ea typeface="Calibri"/>
                <a:cs typeface="Calibri"/>
                <a:sym typeface="Calibri"/>
              </a:rPr>
              <a:t>Parámetros de salida</a:t>
            </a:r>
            <a:endParaRPr sz="1400">
              <a:solidFill>
                <a:schemeClr val="dk1"/>
              </a:solidFill>
              <a:latin typeface="Calibri"/>
              <a:ea typeface="Calibri"/>
              <a:cs typeface="Calibri"/>
              <a:sym typeface="Calibri"/>
            </a:endParaRPr>
          </a:p>
        </p:txBody>
      </p:sp>
      <p:sp>
        <p:nvSpPr>
          <p:cNvPr id="1078" name="Google Shape;1078;p64"/>
          <p:cNvSpPr txBox="1"/>
          <p:nvPr/>
        </p:nvSpPr>
        <p:spPr>
          <a:xfrm>
            <a:off x="7961960" y="4160473"/>
            <a:ext cx="346902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FF0000"/>
                </a:solidFill>
                <a:latin typeface="Calibri"/>
                <a:ea typeface="Calibri"/>
                <a:cs typeface="Calibri"/>
                <a:sym typeface="Calibri"/>
              </a:rPr>
              <a:t>FUNCIÓN retorna o regresa un solo valor</a:t>
            </a:r>
            <a:endParaRPr sz="1400" b="1">
              <a:solidFill>
                <a:srgbClr val="FF0000"/>
              </a:solidFill>
              <a:latin typeface="Calibri"/>
              <a:ea typeface="Calibri"/>
              <a:cs typeface="Calibri"/>
              <a:sym typeface="Calibri"/>
            </a:endParaRPr>
          </a:p>
        </p:txBody>
      </p:sp>
      <p:sp>
        <p:nvSpPr>
          <p:cNvPr id="1079" name="Google Shape;1079;p64"/>
          <p:cNvSpPr/>
          <p:nvPr/>
        </p:nvSpPr>
        <p:spPr>
          <a:xfrm>
            <a:off x="5491581" y="5196963"/>
            <a:ext cx="420191" cy="34854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1080" name="Google Shape;1080;p64"/>
          <p:cNvSpPr txBox="1"/>
          <p:nvPr/>
        </p:nvSpPr>
        <p:spPr>
          <a:xfrm>
            <a:off x="4298885" y="5208078"/>
            <a:ext cx="238539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a:solidFill>
                  <a:schemeClr val="dk1"/>
                </a:solidFill>
                <a:latin typeface="Calibri"/>
                <a:ea typeface="Calibri"/>
                <a:cs typeface="Calibri"/>
                <a:sym typeface="Calibri"/>
              </a:rPr>
              <a:t>Parte de la </a:t>
            </a:r>
            <a:endParaRPr sz="1400">
              <a:solidFill>
                <a:schemeClr val="dk1"/>
              </a:solidFill>
              <a:latin typeface="Calibri"/>
              <a:ea typeface="Calibri"/>
              <a:cs typeface="Calibri"/>
              <a:sym typeface="Calibri"/>
            </a:endParaRPr>
          </a:p>
        </p:txBody>
      </p:sp>
      <p:sp>
        <p:nvSpPr>
          <p:cNvPr id="1081" name="Google Shape;1081;p64"/>
          <p:cNvSpPr/>
          <p:nvPr/>
        </p:nvSpPr>
        <p:spPr>
          <a:xfrm>
            <a:off x="5491580" y="4789228"/>
            <a:ext cx="420191" cy="3739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7" name="Google Shape;1087;p65"/>
          <p:cNvSpPr txBox="1"/>
          <p:nvPr/>
        </p:nvSpPr>
        <p:spPr>
          <a:xfrm>
            <a:off x="8774792" y="308336"/>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1088" name="Google Shape;1088;p65" descr="Imagen que contiene dibujo, luz&#10;&#10;Descripción generada automáticamente"/>
          <p:cNvPicPr preferRelativeResize="0"/>
          <p:nvPr/>
        </p:nvPicPr>
        <p:blipFill rotWithShape="1">
          <a:blip r:embed="rId3">
            <a:alphaModFix/>
          </a:blip>
          <a:srcRect/>
          <a:stretch/>
        </p:blipFill>
        <p:spPr>
          <a:xfrm>
            <a:off x="9137373" y="859296"/>
            <a:ext cx="1615833" cy="1608652"/>
          </a:xfrm>
          <a:prstGeom prst="rect">
            <a:avLst/>
          </a:prstGeom>
          <a:noFill/>
          <a:ln>
            <a:noFill/>
          </a:ln>
        </p:spPr>
      </p:pic>
      <p:sp>
        <p:nvSpPr>
          <p:cNvPr id="1089" name="Google Shape;1089;p65"/>
          <p:cNvSpPr/>
          <p:nvPr/>
        </p:nvSpPr>
        <p:spPr>
          <a:xfrm>
            <a:off x="3054628" y="2144299"/>
            <a:ext cx="4423826" cy="1182757"/>
          </a:xfrm>
          <a:prstGeom prst="ellipse">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Identificación de variables </a:t>
            </a:r>
            <a:endParaRPr sz="1800">
              <a:solidFill>
                <a:schemeClr val="dk1"/>
              </a:solidFill>
              <a:latin typeface="Calibri"/>
              <a:ea typeface="Calibri"/>
              <a:cs typeface="Calibri"/>
              <a:sym typeface="Calibri"/>
            </a:endParaRPr>
          </a:p>
        </p:txBody>
      </p:sp>
      <p:sp>
        <p:nvSpPr>
          <p:cNvPr id="1090" name="Google Shape;1090;p65"/>
          <p:cNvSpPr/>
          <p:nvPr/>
        </p:nvSpPr>
        <p:spPr>
          <a:xfrm>
            <a:off x="2729948" y="1471932"/>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Variables del programa</a:t>
            </a:r>
            <a:endParaRPr sz="1800">
              <a:solidFill>
                <a:schemeClr val="lt1"/>
              </a:solidFill>
              <a:latin typeface="Calibri"/>
              <a:ea typeface="Calibri"/>
              <a:cs typeface="Calibri"/>
              <a:sym typeface="Calibri"/>
            </a:endParaRPr>
          </a:p>
        </p:txBody>
      </p:sp>
      <p:sp>
        <p:nvSpPr>
          <p:cNvPr id="1091" name="Google Shape;1091;p65"/>
          <p:cNvSpPr/>
          <p:nvPr/>
        </p:nvSpPr>
        <p:spPr>
          <a:xfrm>
            <a:off x="3141268" y="3771254"/>
            <a:ext cx="4337186" cy="98627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ENTRADA: </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 N, est =&gt;int</a:t>
            </a:r>
            <a:endParaRPr sz="1400">
              <a:solidFill>
                <a:schemeClr val="lt1"/>
              </a:solidFill>
              <a:latin typeface="Calibri"/>
              <a:ea typeface="Calibri"/>
              <a:cs typeface="Calibri"/>
              <a:sym typeface="Calibri"/>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ced, imp =&gt; long</a:t>
            </a: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1092" name="Google Shape;1092;p65"/>
          <p:cNvCxnSpPr/>
          <p:nvPr/>
        </p:nvCxnSpPr>
        <p:spPr>
          <a:xfrm>
            <a:off x="5271969" y="3327056"/>
            <a:ext cx="0" cy="373664"/>
          </a:xfrm>
          <a:prstGeom prst="straightConnector1">
            <a:avLst/>
          </a:prstGeom>
          <a:noFill/>
          <a:ln w="9525" cap="flat" cmpd="sng">
            <a:solidFill>
              <a:schemeClr val="accent1"/>
            </a:solidFill>
            <a:prstDash val="solid"/>
            <a:miter lim="800000"/>
            <a:headEnd type="none" w="sm" len="sm"/>
            <a:tailEnd type="triangle" w="med" len="med"/>
          </a:ln>
        </p:spPr>
      </p:cxnSp>
      <p:sp>
        <p:nvSpPr>
          <p:cNvPr id="1093" name="Google Shape;1093;p65"/>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Estructuras de control</a:t>
            </a:r>
            <a:endParaRPr/>
          </a:p>
        </p:txBody>
      </p:sp>
      <p:sp>
        <p:nvSpPr>
          <p:cNvPr id="1094" name="Google Shape;1094;p65"/>
          <p:cNvSpPr/>
          <p:nvPr/>
        </p:nvSpPr>
        <p:spPr>
          <a:xfrm>
            <a:off x="3054628" y="5386068"/>
            <a:ext cx="4337186" cy="6096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400">
                <a:solidFill>
                  <a:schemeClr val="lt1"/>
                </a:solidFill>
                <a:latin typeface="Calibri"/>
                <a:ea typeface="Calibri"/>
                <a:cs typeface="Calibri"/>
                <a:sym typeface="Calibri"/>
              </a:rPr>
              <a:t> SALIDA:</a:t>
            </a:r>
            <a:endParaRPr/>
          </a:p>
          <a:p>
            <a:pPr marL="0" marR="0" lvl="0" indent="0" algn="ctr" rtl="0">
              <a:spcBef>
                <a:spcPts val="0"/>
              </a:spcBef>
              <a:spcAft>
                <a:spcPts val="0"/>
              </a:spcAft>
              <a:buNone/>
            </a:pPr>
            <a:r>
              <a:rPr lang="es-ES" sz="1400">
                <a:solidFill>
                  <a:schemeClr val="lt1"/>
                </a:solidFill>
                <a:latin typeface="Calibri"/>
                <a:ea typeface="Calibri"/>
                <a:cs typeface="Calibri"/>
                <a:sym typeface="Calibri"/>
              </a:rPr>
              <a:t>Va, vta=&gt; double</a:t>
            </a:r>
            <a:endParaRPr sz="1400">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100" name="Google Shape;1100;p66"/>
          <p:cNvSpPr txBox="1"/>
          <p:nvPr/>
        </p:nvSpPr>
        <p:spPr>
          <a:xfrm>
            <a:off x="8753277" y="149290"/>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1101" name="Google Shape;1101;p66" descr="Imagen que contiene dibujo, luz&#10;&#10;Descripción generada automáticamente"/>
          <p:cNvPicPr preferRelativeResize="0"/>
          <p:nvPr/>
        </p:nvPicPr>
        <p:blipFill rotWithShape="1">
          <a:blip r:embed="rId3">
            <a:alphaModFix/>
          </a:blip>
          <a:srcRect/>
          <a:stretch/>
        </p:blipFill>
        <p:spPr>
          <a:xfrm>
            <a:off x="10420468" y="795621"/>
            <a:ext cx="1040206" cy="1035583"/>
          </a:xfrm>
          <a:prstGeom prst="rect">
            <a:avLst/>
          </a:prstGeom>
          <a:noFill/>
          <a:ln>
            <a:noFill/>
          </a:ln>
        </p:spPr>
      </p:pic>
      <p:sp>
        <p:nvSpPr>
          <p:cNvPr id="1102" name="Google Shape;1102;p66"/>
          <p:cNvSpPr/>
          <p:nvPr/>
        </p:nvSpPr>
        <p:spPr>
          <a:xfrm>
            <a:off x="3245036" y="864855"/>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Construcción –&gt; Programa</a:t>
            </a:r>
            <a:endParaRPr sz="1800">
              <a:solidFill>
                <a:schemeClr val="lt1"/>
              </a:solidFill>
              <a:latin typeface="Calibri"/>
              <a:ea typeface="Calibri"/>
              <a:cs typeface="Calibri"/>
              <a:sym typeface="Calibri"/>
            </a:endParaRPr>
          </a:p>
        </p:txBody>
      </p:sp>
      <p:sp>
        <p:nvSpPr>
          <p:cNvPr id="1103" name="Google Shape;1103;p66"/>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 de Datos</a:t>
            </a:r>
            <a:endParaRPr/>
          </a:p>
        </p:txBody>
      </p:sp>
      <p:pic>
        <p:nvPicPr>
          <p:cNvPr id="1104" name="Google Shape;1104;p66"/>
          <p:cNvPicPr preferRelativeResize="0"/>
          <p:nvPr/>
        </p:nvPicPr>
        <p:blipFill rotWithShape="1">
          <a:blip r:embed="rId4">
            <a:alphaModFix/>
          </a:blip>
          <a:srcRect/>
          <a:stretch/>
        </p:blipFill>
        <p:spPr>
          <a:xfrm>
            <a:off x="329233" y="1326520"/>
            <a:ext cx="9689410" cy="540419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0" name="Google Shape;1110;p67"/>
          <p:cNvSpPr txBox="1"/>
          <p:nvPr/>
        </p:nvSpPr>
        <p:spPr>
          <a:xfrm>
            <a:off x="8753277" y="149290"/>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1111" name="Google Shape;1111;p67" descr="Imagen que contiene dibujo, luz&#10;&#10;Descripción generada automáticamente"/>
          <p:cNvPicPr preferRelativeResize="0"/>
          <p:nvPr/>
        </p:nvPicPr>
        <p:blipFill rotWithShape="1">
          <a:blip r:embed="rId3">
            <a:alphaModFix/>
          </a:blip>
          <a:srcRect/>
          <a:stretch/>
        </p:blipFill>
        <p:spPr>
          <a:xfrm>
            <a:off x="10189284" y="808728"/>
            <a:ext cx="1040206" cy="1035583"/>
          </a:xfrm>
          <a:prstGeom prst="rect">
            <a:avLst/>
          </a:prstGeom>
          <a:noFill/>
          <a:ln>
            <a:noFill/>
          </a:ln>
        </p:spPr>
      </p:pic>
      <p:sp>
        <p:nvSpPr>
          <p:cNvPr id="1112" name="Google Shape;1112;p67"/>
          <p:cNvSpPr/>
          <p:nvPr/>
        </p:nvSpPr>
        <p:spPr>
          <a:xfrm>
            <a:off x="3245036" y="864855"/>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Construcción –&gt; Programa</a:t>
            </a:r>
            <a:endParaRPr sz="1800">
              <a:solidFill>
                <a:schemeClr val="lt1"/>
              </a:solidFill>
              <a:latin typeface="Calibri"/>
              <a:ea typeface="Calibri"/>
              <a:cs typeface="Calibri"/>
              <a:sym typeface="Calibri"/>
            </a:endParaRPr>
          </a:p>
        </p:txBody>
      </p:sp>
      <p:sp>
        <p:nvSpPr>
          <p:cNvPr id="1113" name="Google Shape;1113;p67"/>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 de Datos</a:t>
            </a:r>
            <a:endParaRPr/>
          </a:p>
        </p:txBody>
      </p:sp>
      <p:pic>
        <p:nvPicPr>
          <p:cNvPr id="1114" name="Google Shape;1114;p67"/>
          <p:cNvPicPr preferRelativeResize="0"/>
          <p:nvPr/>
        </p:nvPicPr>
        <p:blipFill rotWithShape="1">
          <a:blip r:embed="rId4">
            <a:alphaModFix/>
          </a:blip>
          <a:srcRect/>
          <a:stretch/>
        </p:blipFill>
        <p:spPr>
          <a:xfrm>
            <a:off x="602146" y="1326520"/>
            <a:ext cx="9443002" cy="525421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20" name="Google Shape;1120;p68"/>
          <p:cNvSpPr txBox="1"/>
          <p:nvPr/>
        </p:nvSpPr>
        <p:spPr>
          <a:xfrm>
            <a:off x="8753277" y="149290"/>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1121" name="Google Shape;1121;p68" descr="Imagen que contiene dibujo, luz&#10;&#10;Descripción generada automáticamente"/>
          <p:cNvPicPr preferRelativeResize="0"/>
          <p:nvPr/>
        </p:nvPicPr>
        <p:blipFill rotWithShape="1">
          <a:blip r:embed="rId3">
            <a:alphaModFix/>
          </a:blip>
          <a:srcRect/>
          <a:stretch/>
        </p:blipFill>
        <p:spPr>
          <a:xfrm>
            <a:off x="10189284" y="808728"/>
            <a:ext cx="1040206" cy="1035583"/>
          </a:xfrm>
          <a:prstGeom prst="rect">
            <a:avLst/>
          </a:prstGeom>
          <a:noFill/>
          <a:ln>
            <a:noFill/>
          </a:ln>
        </p:spPr>
      </p:pic>
      <p:sp>
        <p:nvSpPr>
          <p:cNvPr id="1122" name="Google Shape;1122;p68"/>
          <p:cNvSpPr/>
          <p:nvPr/>
        </p:nvSpPr>
        <p:spPr>
          <a:xfrm>
            <a:off x="3245036" y="864855"/>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Construcción –&gt; Programa</a:t>
            </a:r>
            <a:endParaRPr sz="1800">
              <a:solidFill>
                <a:schemeClr val="lt1"/>
              </a:solidFill>
              <a:latin typeface="Calibri"/>
              <a:ea typeface="Calibri"/>
              <a:cs typeface="Calibri"/>
              <a:sym typeface="Calibri"/>
            </a:endParaRPr>
          </a:p>
        </p:txBody>
      </p:sp>
      <p:sp>
        <p:nvSpPr>
          <p:cNvPr id="1123" name="Google Shape;1123;p68"/>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 de Datos</a:t>
            </a:r>
            <a:endParaRPr/>
          </a:p>
        </p:txBody>
      </p:sp>
      <p:pic>
        <p:nvPicPr>
          <p:cNvPr id="1124" name="Google Shape;1124;p68"/>
          <p:cNvPicPr preferRelativeResize="0"/>
          <p:nvPr/>
        </p:nvPicPr>
        <p:blipFill rotWithShape="1">
          <a:blip r:embed="rId4">
            <a:alphaModFix/>
          </a:blip>
          <a:srcRect/>
          <a:stretch/>
        </p:blipFill>
        <p:spPr>
          <a:xfrm>
            <a:off x="447261" y="1326518"/>
            <a:ext cx="9742023" cy="52465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30" name="Google Shape;1130;p69"/>
          <p:cNvSpPr txBox="1"/>
          <p:nvPr/>
        </p:nvSpPr>
        <p:spPr>
          <a:xfrm>
            <a:off x="8753277" y="149290"/>
            <a:ext cx="28720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600" b="1" dirty="0">
                <a:solidFill>
                  <a:schemeClr val="accent2"/>
                </a:solidFill>
                <a:latin typeface="Ubuntu"/>
                <a:ea typeface="Ubuntu"/>
                <a:cs typeface="Ubuntu"/>
                <a:sym typeface="Ubuntu"/>
              </a:rPr>
              <a:t>Ejercicios</a:t>
            </a:r>
            <a:endParaRPr dirty="0">
              <a:solidFill>
                <a:schemeClr val="accent2"/>
              </a:solidFill>
            </a:endParaRPr>
          </a:p>
        </p:txBody>
      </p:sp>
      <p:pic>
        <p:nvPicPr>
          <p:cNvPr id="1131" name="Google Shape;1131;p69" descr="Imagen que contiene dibujo, luz&#10;&#10;Descripción generada automáticamente"/>
          <p:cNvPicPr preferRelativeResize="0"/>
          <p:nvPr/>
        </p:nvPicPr>
        <p:blipFill rotWithShape="1">
          <a:blip r:embed="rId3">
            <a:alphaModFix/>
          </a:blip>
          <a:srcRect/>
          <a:stretch/>
        </p:blipFill>
        <p:spPr>
          <a:xfrm>
            <a:off x="10189284" y="808728"/>
            <a:ext cx="1040206" cy="1035583"/>
          </a:xfrm>
          <a:prstGeom prst="rect">
            <a:avLst/>
          </a:prstGeom>
          <a:noFill/>
          <a:ln>
            <a:noFill/>
          </a:ln>
        </p:spPr>
      </p:pic>
      <p:sp>
        <p:nvSpPr>
          <p:cNvPr id="1132" name="Google Shape;1132;p69"/>
          <p:cNvSpPr/>
          <p:nvPr/>
        </p:nvSpPr>
        <p:spPr>
          <a:xfrm>
            <a:off x="3245036" y="864855"/>
            <a:ext cx="5459896" cy="46166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Construcción –&gt; Programa</a:t>
            </a:r>
            <a:endParaRPr sz="1800">
              <a:solidFill>
                <a:schemeClr val="lt1"/>
              </a:solidFill>
              <a:latin typeface="Calibri"/>
              <a:ea typeface="Calibri"/>
              <a:cs typeface="Calibri"/>
              <a:sym typeface="Calibri"/>
            </a:endParaRPr>
          </a:p>
        </p:txBody>
      </p:sp>
      <p:sp>
        <p:nvSpPr>
          <p:cNvPr id="1133" name="Google Shape;1133;p69"/>
          <p:cNvSpPr txBox="1"/>
          <p:nvPr/>
        </p:nvSpPr>
        <p:spPr>
          <a:xfrm>
            <a:off x="3399370" y="403190"/>
            <a:ext cx="51153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002060"/>
                </a:solidFill>
                <a:latin typeface="Ubuntu"/>
                <a:ea typeface="Ubuntu"/>
                <a:cs typeface="Ubuntu"/>
                <a:sym typeface="Ubuntu"/>
              </a:rPr>
              <a:t>Estructura de Datos</a:t>
            </a:r>
            <a:endParaRPr/>
          </a:p>
        </p:txBody>
      </p:sp>
      <p:pic>
        <p:nvPicPr>
          <p:cNvPr id="1134" name="Google Shape;1134;p69"/>
          <p:cNvPicPr preferRelativeResize="0"/>
          <p:nvPr/>
        </p:nvPicPr>
        <p:blipFill rotWithShape="1">
          <a:blip r:embed="rId4">
            <a:alphaModFix/>
          </a:blip>
          <a:srcRect/>
          <a:stretch/>
        </p:blipFill>
        <p:spPr>
          <a:xfrm>
            <a:off x="325506" y="1326519"/>
            <a:ext cx="9863778" cy="52339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8"/>
          <p:cNvSpPr txBox="1"/>
          <p:nvPr/>
        </p:nvSpPr>
        <p:spPr>
          <a:xfrm>
            <a:off x="3444180" y="477984"/>
            <a:ext cx="689113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chemeClr val="accent2"/>
                </a:solidFill>
                <a:latin typeface="Ubuntu"/>
                <a:ea typeface="Ubuntu"/>
                <a:cs typeface="Ubuntu"/>
                <a:sym typeface="Ubuntu"/>
              </a:rPr>
              <a:t>Herramientas</a:t>
            </a:r>
            <a:endParaRPr dirty="0">
              <a:solidFill>
                <a:schemeClr val="accent2"/>
              </a:solidFill>
            </a:endParaRPr>
          </a:p>
        </p:txBody>
      </p:sp>
      <p:pic>
        <p:nvPicPr>
          <p:cNvPr id="191" name="Google Shape;191;p8" descr="Logotipo, nombre de la empresa&#10;&#10;Descripción generada automáticamente"/>
          <p:cNvPicPr preferRelativeResize="0"/>
          <p:nvPr/>
        </p:nvPicPr>
        <p:blipFill rotWithShape="1">
          <a:blip r:embed="rId3">
            <a:alphaModFix/>
          </a:blip>
          <a:srcRect/>
          <a:stretch/>
        </p:blipFill>
        <p:spPr>
          <a:xfrm>
            <a:off x="1496653" y="1540743"/>
            <a:ext cx="2824566" cy="2115698"/>
          </a:xfrm>
          <a:prstGeom prst="rect">
            <a:avLst/>
          </a:prstGeom>
          <a:noFill/>
          <a:ln>
            <a:noFill/>
          </a:ln>
        </p:spPr>
      </p:pic>
      <p:pic>
        <p:nvPicPr>
          <p:cNvPr id="192" name="Google Shape;192;p8" descr="Logotipo, nombre de la empresa&#10;&#10;Descripción generada automáticamente"/>
          <p:cNvPicPr preferRelativeResize="0"/>
          <p:nvPr/>
        </p:nvPicPr>
        <p:blipFill rotWithShape="1">
          <a:blip r:embed="rId4">
            <a:alphaModFix/>
          </a:blip>
          <a:srcRect/>
          <a:stretch/>
        </p:blipFill>
        <p:spPr>
          <a:xfrm>
            <a:off x="4677410" y="1313303"/>
            <a:ext cx="6379893" cy="2115697"/>
          </a:xfrm>
          <a:prstGeom prst="rect">
            <a:avLst/>
          </a:prstGeom>
          <a:noFill/>
          <a:ln>
            <a:noFill/>
          </a:ln>
        </p:spPr>
      </p:pic>
      <p:pic>
        <p:nvPicPr>
          <p:cNvPr id="193" name="Google Shape;193;p8" descr="Logotipo, nombre de la empresa&#10;&#10;Descripción generada automáticamente"/>
          <p:cNvPicPr preferRelativeResize="0"/>
          <p:nvPr/>
        </p:nvPicPr>
        <p:blipFill rotWithShape="1">
          <a:blip r:embed="rId5">
            <a:alphaModFix/>
          </a:blip>
          <a:srcRect/>
          <a:stretch/>
        </p:blipFill>
        <p:spPr>
          <a:xfrm>
            <a:off x="8570919" y="2769906"/>
            <a:ext cx="2505075" cy="1819275"/>
          </a:xfrm>
          <a:prstGeom prst="rect">
            <a:avLst/>
          </a:prstGeom>
          <a:noFill/>
          <a:ln>
            <a:noFill/>
          </a:ln>
        </p:spPr>
      </p:pic>
      <p:pic>
        <p:nvPicPr>
          <p:cNvPr id="194" name="Google Shape;194;p8" descr="Logotipo&#10;&#10;Descripción generada automáticamente"/>
          <p:cNvPicPr preferRelativeResize="0"/>
          <p:nvPr/>
        </p:nvPicPr>
        <p:blipFill rotWithShape="1">
          <a:blip r:embed="rId6">
            <a:alphaModFix/>
          </a:blip>
          <a:srcRect/>
          <a:stretch/>
        </p:blipFill>
        <p:spPr>
          <a:xfrm>
            <a:off x="1886842" y="4098131"/>
            <a:ext cx="3114675" cy="1466850"/>
          </a:xfrm>
          <a:prstGeom prst="rect">
            <a:avLst/>
          </a:prstGeom>
          <a:noFill/>
          <a:ln>
            <a:noFill/>
          </a:ln>
        </p:spPr>
      </p:pic>
      <p:pic>
        <p:nvPicPr>
          <p:cNvPr id="195" name="Google Shape;195;p8" descr="Logotipo, nombre de la empresa&#10;&#10;Descripción generada automáticamente"/>
          <p:cNvPicPr preferRelativeResize="0"/>
          <p:nvPr/>
        </p:nvPicPr>
        <p:blipFill rotWithShape="1">
          <a:blip r:embed="rId7">
            <a:alphaModFix/>
          </a:blip>
          <a:srcRect/>
          <a:stretch/>
        </p:blipFill>
        <p:spPr>
          <a:xfrm>
            <a:off x="5412886" y="3746218"/>
            <a:ext cx="2705100" cy="1685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9"/>
          <p:cNvSpPr txBox="1"/>
          <p:nvPr/>
        </p:nvSpPr>
        <p:spPr>
          <a:xfrm>
            <a:off x="3359453" y="345587"/>
            <a:ext cx="496712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dirty="0">
                <a:solidFill>
                  <a:schemeClr val="accent2"/>
                </a:solidFill>
                <a:latin typeface="Ubuntu"/>
                <a:ea typeface="Ubuntu"/>
                <a:cs typeface="Ubuntu"/>
                <a:sym typeface="Ubuntu"/>
              </a:rPr>
              <a:t>     Programación Básica</a:t>
            </a:r>
            <a:endParaRPr dirty="0">
              <a:solidFill>
                <a:schemeClr val="accent2"/>
              </a:solidFill>
            </a:endParaRPr>
          </a:p>
        </p:txBody>
      </p:sp>
      <p:sp>
        <p:nvSpPr>
          <p:cNvPr id="201" name="Google Shape;201;p9"/>
          <p:cNvSpPr txBox="1"/>
          <p:nvPr/>
        </p:nvSpPr>
        <p:spPr>
          <a:xfrm>
            <a:off x="3016156" y="2891298"/>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385623"/>
                </a:solidFill>
                <a:latin typeface="Ubuntu"/>
                <a:ea typeface="Ubuntu"/>
                <a:cs typeface="Ubuntu"/>
                <a:sym typeface="Ubuntu"/>
              </a:rPr>
              <a:t>Historia y Generalidades</a:t>
            </a:r>
            <a:endParaRPr/>
          </a:p>
        </p:txBody>
      </p:sp>
      <p:sp>
        <p:nvSpPr>
          <p:cNvPr id="202" name="Google Shape;202;p9"/>
          <p:cNvSpPr txBox="1"/>
          <p:nvPr/>
        </p:nvSpPr>
        <p:spPr>
          <a:xfrm>
            <a:off x="3039195" y="3521316"/>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385623"/>
                </a:solidFill>
                <a:latin typeface="Ubuntu"/>
                <a:ea typeface="Ubuntu"/>
                <a:cs typeface="Ubuntu"/>
                <a:sym typeface="Ubuntu"/>
              </a:rPr>
              <a:t>Instalación JDK e IDE Desarrollo</a:t>
            </a:r>
            <a:endParaRPr/>
          </a:p>
        </p:txBody>
      </p:sp>
      <p:grpSp>
        <p:nvGrpSpPr>
          <p:cNvPr id="203" name="Google Shape;203;p9"/>
          <p:cNvGrpSpPr/>
          <p:nvPr/>
        </p:nvGrpSpPr>
        <p:grpSpPr>
          <a:xfrm>
            <a:off x="2629103" y="3500508"/>
            <a:ext cx="390047" cy="369280"/>
            <a:chOff x="2078" y="1680"/>
            <a:chExt cx="1615" cy="1615"/>
          </a:xfrm>
        </p:grpSpPr>
        <p:sp>
          <p:nvSpPr>
            <p:cNvPr id="204" name="Google Shape;204;p9"/>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9"/>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9"/>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9"/>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9"/>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9"/>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0" name="Google Shape;210;p9"/>
          <p:cNvSpPr txBox="1"/>
          <p:nvPr/>
        </p:nvSpPr>
        <p:spPr>
          <a:xfrm>
            <a:off x="3057101" y="4246441"/>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385623"/>
                </a:solidFill>
                <a:latin typeface="Ubuntu"/>
                <a:ea typeface="Ubuntu"/>
                <a:cs typeface="Ubuntu"/>
                <a:sym typeface="Ubuntu"/>
              </a:rPr>
              <a:t>Sintaxis – IDE Netbeans (Consola – JOptionPane)</a:t>
            </a:r>
            <a:endParaRPr/>
          </a:p>
        </p:txBody>
      </p:sp>
      <p:grpSp>
        <p:nvGrpSpPr>
          <p:cNvPr id="211" name="Google Shape;211;p9"/>
          <p:cNvGrpSpPr/>
          <p:nvPr/>
        </p:nvGrpSpPr>
        <p:grpSpPr>
          <a:xfrm>
            <a:off x="2629103" y="4246441"/>
            <a:ext cx="390047" cy="369280"/>
            <a:chOff x="2078" y="1680"/>
            <a:chExt cx="1615" cy="1615"/>
          </a:xfrm>
        </p:grpSpPr>
        <p:sp>
          <p:nvSpPr>
            <p:cNvPr id="212" name="Google Shape;212;p9"/>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9"/>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9"/>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9"/>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9"/>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9"/>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8" name="Google Shape;218;p9"/>
          <p:cNvSpPr txBox="1"/>
          <p:nvPr/>
        </p:nvSpPr>
        <p:spPr>
          <a:xfrm>
            <a:off x="2153696" y="2229064"/>
            <a:ext cx="8216343"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a:solidFill>
                  <a:srgbClr val="1F3864"/>
                </a:solidFill>
                <a:latin typeface="Ubuntu"/>
                <a:ea typeface="Ubuntu"/>
                <a:cs typeface="Ubuntu"/>
                <a:sym typeface="Ubuntu"/>
              </a:rPr>
              <a:t>  Introducción a Java</a:t>
            </a:r>
            <a:endParaRPr/>
          </a:p>
        </p:txBody>
      </p:sp>
      <p:grpSp>
        <p:nvGrpSpPr>
          <p:cNvPr id="219" name="Google Shape;219;p9"/>
          <p:cNvGrpSpPr/>
          <p:nvPr/>
        </p:nvGrpSpPr>
        <p:grpSpPr>
          <a:xfrm>
            <a:off x="1877597" y="2241905"/>
            <a:ext cx="390047" cy="369280"/>
            <a:chOff x="2078" y="1680"/>
            <a:chExt cx="1615" cy="1615"/>
          </a:xfrm>
        </p:grpSpPr>
        <p:sp>
          <p:nvSpPr>
            <p:cNvPr id="220" name="Google Shape;220;p9"/>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9"/>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9"/>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9"/>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9"/>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9"/>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6" name="Google Shape;226;p9"/>
          <p:cNvGrpSpPr/>
          <p:nvPr/>
        </p:nvGrpSpPr>
        <p:grpSpPr>
          <a:xfrm>
            <a:off x="2629103" y="2864812"/>
            <a:ext cx="390047" cy="369280"/>
            <a:chOff x="2078" y="1680"/>
            <a:chExt cx="1615" cy="1615"/>
          </a:xfrm>
        </p:grpSpPr>
        <p:sp>
          <p:nvSpPr>
            <p:cNvPr id="227" name="Google Shape;227;p9"/>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9"/>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9"/>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9"/>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9"/>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9"/>
            <p:cNvSpPr/>
            <p:nvPr/>
          </p:nvSpPr>
          <p:spPr>
            <a:xfrm>
              <a:off x="2337" y="1939"/>
              <a:ext cx="1096" cy="1098"/>
            </a:xfrm>
            <a:prstGeom prst="ellipse">
              <a:avLst/>
            </a:prstGeom>
            <a:gradFill>
              <a:gsLst>
                <a:gs pos="0">
                  <a:srgbClr val="8D67E1"/>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233" name="Google Shape;233;p9" descr="Logotipo, nombre de la empresa&#10;&#10;Descripción generada automáticamente"/>
          <p:cNvPicPr preferRelativeResize="0"/>
          <p:nvPr/>
        </p:nvPicPr>
        <p:blipFill rotWithShape="1">
          <a:blip r:embed="rId3">
            <a:alphaModFix/>
          </a:blip>
          <a:srcRect/>
          <a:stretch/>
        </p:blipFill>
        <p:spPr>
          <a:xfrm>
            <a:off x="8324265" y="748006"/>
            <a:ext cx="2824566" cy="21156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0"/>
          <p:cNvSpPr txBox="1"/>
          <p:nvPr/>
        </p:nvSpPr>
        <p:spPr>
          <a:xfrm>
            <a:off x="3622908" y="687180"/>
            <a:ext cx="669974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dirty="0">
                <a:solidFill>
                  <a:schemeClr val="accent2"/>
                </a:solidFill>
                <a:latin typeface="Ubuntu"/>
                <a:ea typeface="Ubuntu"/>
                <a:cs typeface="Ubuntu"/>
                <a:sym typeface="Ubuntu"/>
              </a:rPr>
              <a:t>Introducción a Java</a:t>
            </a:r>
            <a:endParaRPr dirty="0">
              <a:solidFill>
                <a:schemeClr val="accent2"/>
              </a:solidFill>
            </a:endParaRPr>
          </a:p>
        </p:txBody>
      </p:sp>
      <p:sp>
        <p:nvSpPr>
          <p:cNvPr id="239" name="Google Shape;239;p10"/>
          <p:cNvSpPr txBox="1"/>
          <p:nvPr/>
        </p:nvSpPr>
        <p:spPr>
          <a:xfrm>
            <a:off x="1987410" y="1158334"/>
            <a:ext cx="88793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1">
                <a:solidFill>
                  <a:srgbClr val="548135"/>
                </a:solidFill>
                <a:latin typeface="Ubuntu"/>
                <a:ea typeface="Ubuntu"/>
                <a:cs typeface="Ubuntu"/>
                <a:sym typeface="Ubuntu"/>
              </a:rPr>
              <a:t>Historia y Generalidades</a:t>
            </a:r>
            <a:endParaRPr/>
          </a:p>
        </p:txBody>
      </p:sp>
      <p:grpSp>
        <p:nvGrpSpPr>
          <p:cNvPr id="240" name="Google Shape;240;p10"/>
          <p:cNvGrpSpPr/>
          <p:nvPr/>
        </p:nvGrpSpPr>
        <p:grpSpPr>
          <a:xfrm>
            <a:off x="1608088" y="1222583"/>
            <a:ext cx="390047" cy="369280"/>
            <a:chOff x="2078" y="1680"/>
            <a:chExt cx="1615" cy="1615"/>
          </a:xfrm>
        </p:grpSpPr>
        <p:sp>
          <p:nvSpPr>
            <p:cNvPr id="241" name="Google Shape;241;p10"/>
            <p:cNvSpPr/>
            <p:nvPr/>
          </p:nvSpPr>
          <p:spPr>
            <a:xfrm>
              <a:off x="2078" y="1680"/>
              <a:ext cx="1615" cy="1615"/>
            </a:xfrm>
            <a:prstGeom prst="ellipse">
              <a:avLst/>
            </a:prstGeom>
            <a:gradFill>
              <a:gsLst>
                <a:gs pos="0">
                  <a:srgbClr val="B3B3B3"/>
                </a:gs>
                <a:gs pos="50000">
                  <a:srgbClr val="FFFFFF"/>
                </a:gs>
                <a:gs pos="100000">
                  <a:srgbClr val="B3B3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10"/>
            <p:cNvSpPr/>
            <p:nvPr/>
          </p:nvSpPr>
          <p:spPr>
            <a:xfrm>
              <a:off x="2170" y="1771"/>
              <a:ext cx="1430" cy="1430"/>
            </a:xfrm>
            <a:prstGeom prst="ellipse">
              <a:avLst/>
            </a:prstGeom>
            <a:gradFill>
              <a:gsLst>
                <a:gs pos="0">
                  <a:srgbClr val="CFCFCF"/>
                </a:gs>
                <a:gs pos="50000">
                  <a:srgbClr val="FFFFFF"/>
                </a:gs>
                <a:gs pos="100000">
                  <a:srgbClr val="CFCFC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10"/>
            <p:cNvSpPr/>
            <p:nvPr/>
          </p:nvSpPr>
          <p:spPr>
            <a:xfrm>
              <a:off x="2254" y="1856"/>
              <a:ext cx="1262" cy="1264"/>
            </a:xfrm>
            <a:prstGeom prst="ellipse">
              <a:avLst/>
            </a:prstGeom>
            <a:gradFill>
              <a:gsLst>
                <a:gs pos="0">
                  <a:srgbClr val="FFFFFF"/>
                </a:gs>
                <a:gs pos="50000">
                  <a:schemeClr val="hlink"/>
                </a:gs>
                <a:gs pos="100000">
                  <a:srgbClr val="FFFFFF"/>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10"/>
            <p:cNvSpPr/>
            <p:nvPr/>
          </p:nvSpPr>
          <p:spPr>
            <a:xfrm>
              <a:off x="2254" y="1856"/>
              <a:ext cx="1262" cy="1264"/>
            </a:xfrm>
            <a:prstGeom prst="ellipse">
              <a:avLst/>
            </a:prstGeom>
            <a:gradFill>
              <a:gsLst>
                <a:gs pos="0">
                  <a:srgbClr val="000000"/>
                </a:gs>
                <a:gs pos="100000">
                  <a:srgbClr val="8D67E1"/>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10"/>
            <p:cNvSpPr/>
            <p:nvPr/>
          </p:nvSpPr>
          <p:spPr>
            <a:xfrm>
              <a:off x="2337" y="1939"/>
              <a:ext cx="1096" cy="1098"/>
            </a:xfrm>
            <a:prstGeom prst="ellipse">
              <a:avLst/>
            </a:prstGeom>
            <a:gradFill>
              <a:gsLst>
                <a:gs pos="0">
                  <a:srgbClr val="034A91"/>
                </a:gs>
                <a:gs pos="50000">
                  <a:schemeClr val="hlink"/>
                </a:gs>
                <a:gs pos="100000">
                  <a:srgbClr val="034A91"/>
                </a:gs>
              </a:gsLst>
              <a:lin ang="189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10"/>
            <p:cNvSpPr/>
            <p:nvPr/>
          </p:nvSpPr>
          <p:spPr>
            <a:xfrm>
              <a:off x="2337" y="1939"/>
              <a:ext cx="1096" cy="1098"/>
            </a:xfrm>
            <a:prstGeom prst="ellipse">
              <a:avLst/>
            </a:prstGeom>
            <a:gradFill>
              <a:gsLst>
                <a:gs pos="0">
                  <a:srgbClr val="548135"/>
                </a:gs>
                <a:gs pos="100000">
                  <a:srgbClr val="654AA2"/>
                </a:gs>
              </a:gsLst>
              <a:lin ang="2700000" scaled="0"/>
            </a:gra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7" name="Google Shape;247;p10"/>
          <p:cNvSpPr/>
          <p:nvPr/>
        </p:nvSpPr>
        <p:spPr>
          <a:xfrm>
            <a:off x="759400" y="2213114"/>
            <a:ext cx="2536230" cy="2837196"/>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Nombre Java</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s-ES" sz="1800">
                <a:solidFill>
                  <a:schemeClr val="lt1"/>
                </a:solidFill>
                <a:latin typeface="Calibri"/>
                <a:ea typeface="Calibri"/>
                <a:cs typeface="Calibri"/>
                <a:sym typeface="Calibri"/>
              </a:rPr>
              <a:t>Tipo de Café</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s-ES" sz="1800">
                <a:solidFill>
                  <a:schemeClr val="lt1"/>
                </a:solidFill>
                <a:latin typeface="Calibri"/>
                <a:ea typeface="Calibri"/>
                <a:cs typeface="Calibri"/>
                <a:sym typeface="Calibri"/>
              </a:rPr>
              <a:t>Indonesia</a:t>
            </a:r>
            <a:endParaRPr/>
          </a:p>
        </p:txBody>
      </p:sp>
      <p:sp>
        <p:nvSpPr>
          <p:cNvPr id="248" name="Google Shape;248;p10"/>
          <p:cNvSpPr/>
          <p:nvPr/>
        </p:nvSpPr>
        <p:spPr>
          <a:xfrm>
            <a:off x="4526208" y="2213114"/>
            <a:ext cx="2536230" cy="2837196"/>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Creador</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s-ES" sz="1800">
                <a:solidFill>
                  <a:schemeClr val="lt1"/>
                </a:solidFill>
                <a:latin typeface="Calibri"/>
                <a:ea typeface="Calibri"/>
                <a:cs typeface="Calibri"/>
                <a:sym typeface="Calibri"/>
              </a:rPr>
              <a:t>James Goslin – 1995</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s-ES" sz="1800">
                <a:solidFill>
                  <a:schemeClr val="lt1"/>
                </a:solidFill>
                <a:latin typeface="Calibri"/>
                <a:ea typeface="Calibri"/>
                <a:cs typeface="Calibri"/>
                <a:sym typeface="Calibri"/>
              </a:rPr>
              <a:t>Sun Microsystem</a:t>
            </a:r>
            <a:endParaRPr sz="1800">
              <a:solidFill>
                <a:schemeClr val="lt1"/>
              </a:solidFill>
              <a:latin typeface="Calibri"/>
              <a:ea typeface="Calibri"/>
              <a:cs typeface="Calibri"/>
              <a:sym typeface="Calibri"/>
            </a:endParaRPr>
          </a:p>
        </p:txBody>
      </p:sp>
      <p:sp>
        <p:nvSpPr>
          <p:cNvPr id="249" name="Google Shape;249;p10"/>
          <p:cNvSpPr/>
          <p:nvPr/>
        </p:nvSpPr>
        <p:spPr>
          <a:xfrm>
            <a:off x="8330553" y="2213114"/>
            <a:ext cx="2536230" cy="2837196"/>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a:solidFill>
                  <a:schemeClr val="lt1"/>
                </a:solidFill>
                <a:latin typeface="Calibri"/>
                <a:ea typeface="Calibri"/>
                <a:cs typeface="Calibri"/>
                <a:sym typeface="Calibri"/>
              </a:rPr>
              <a:t>En 2010</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s-ES" sz="1800">
                <a:solidFill>
                  <a:schemeClr val="lt1"/>
                </a:solidFill>
                <a:latin typeface="Calibri"/>
                <a:ea typeface="Calibri"/>
                <a:cs typeface="Calibri"/>
                <a:sym typeface="Calibri"/>
              </a:rPr>
              <a:t>Adquirido</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s-ES" sz="1800">
                <a:solidFill>
                  <a:schemeClr val="lt1"/>
                </a:solidFill>
                <a:latin typeface="Calibri"/>
                <a:ea typeface="Calibri"/>
                <a:cs typeface="Calibri"/>
                <a:sym typeface="Calibri"/>
              </a:rPr>
              <a:t>Oracle</a:t>
            </a:r>
            <a:endParaRPr/>
          </a:p>
        </p:txBody>
      </p:sp>
      <p:sp>
        <p:nvSpPr>
          <p:cNvPr id="250" name="Google Shape;250;p10"/>
          <p:cNvSpPr/>
          <p:nvPr/>
        </p:nvSpPr>
        <p:spPr>
          <a:xfrm>
            <a:off x="3295630" y="3352800"/>
            <a:ext cx="1230578" cy="67586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0"/>
          <p:cNvSpPr/>
          <p:nvPr/>
        </p:nvSpPr>
        <p:spPr>
          <a:xfrm>
            <a:off x="7062438" y="3299791"/>
            <a:ext cx="1230578" cy="67586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0"/>
          <p:cNvSpPr/>
          <p:nvPr/>
        </p:nvSpPr>
        <p:spPr>
          <a:xfrm>
            <a:off x="759400" y="5244627"/>
            <a:ext cx="7620000" cy="927652"/>
          </a:xfrm>
          <a:prstGeom prst="roundRect">
            <a:avLst>
              <a:gd name="adj" fmla="val 16667"/>
            </a:avLst>
          </a:prstGeom>
          <a:gradFill>
            <a:gsLst>
              <a:gs pos="0">
                <a:srgbClr val="FFDC9B"/>
              </a:gs>
              <a:gs pos="50000">
                <a:srgbClr val="FFD68D"/>
              </a:gs>
              <a:gs pos="100000">
                <a:srgbClr val="FFD478"/>
              </a:gs>
            </a:gsLst>
            <a:lin ang="5400000"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Calibri"/>
                <a:ea typeface="Calibri"/>
                <a:cs typeface="Calibri"/>
                <a:sym typeface="Calibri"/>
              </a:rPr>
              <a:t>Lenguaje Orientado a Objetos - Multiplataforma</a:t>
            </a:r>
            <a:endParaRPr dirty="0"/>
          </a:p>
        </p:txBody>
      </p:sp>
    </p:spTree>
  </p:cSld>
  <p:clrMapOvr>
    <a:masterClrMapping/>
  </p:clrMapOvr>
</p:sld>
</file>

<file path=ppt/theme/theme1.xml><?xml version="1.0" encoding="utf-8"?>
<a:theme xmlns:a="http://schemas.openxmlformats.org/drawingml/2006/main" name="Retrospección">
  <a:themeElements>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10</TotalTime>
  <Words>2136</Words>
  <Application>Microsoft Office PowerPoint</Application>
  <PresentationFormat>Panorámica</PresentationFormat>
  <Paragraphs>429</Paragraphs>
  <Slides>68</Slides>
  <Notes>68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68</vt:i4>
      </vt:variant>
    </vt:vector>
  </HeadingPairs>
  <TitlesOfParts>
    <vt:vector size="74" baseType="lpstr">
      <vt:lpstr>Noto Sans Symbols</vt:lpstr>
      <vt:lpstr>Ubuntu</vt:lpstr>
      <vt:lpstr>Arial</vt:lpstr>
      <vt:lpstr>Calibri</vt:lpstr>
      <vt:lpstr>Calibri Light</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Camilo Rodriguez</cp:lastModifiedBy>
  <cp:revision>6</cp:revision>
  <dcterms:created xsi:type="dcterms:W3CDTF">2021-04-09T17:18:33Z</dcterms:created>
  <dcterms:modified xsi:type="dcterms:W3CDTF">2022-08-01T23:12:16Z</dcterms:modified>
</cp:coreProperties>
</file>